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handoutMasterIdLst>
    <p:handoutMasterId r:id="rId8"/>
  </p:handoutMasterIdLst>
  <p:sldIdLst>
    <p:sldId id="294" r:id="rId2"/>
    <p:sldId id="267" r:id="rId3"/>
    <p:sldId id="301" r:id="rId4"/>
    <p:sldId id="276" r:id="rId5"/>
    <p:sldId id="303" r:id="rId6"/>
    <p:sldId id="279" r:id="rId7"/>
  </p:sldIdLst>
  <p:sldSz cx="12192000" cy="6858000"/>
  <p:notesSz cx="6858000" cy="9144000"/>
  <p:embeddedFontLst>
    <p:embeddedFont>
      <p:font typeface="Bebas Neue" panose="020B0600000101010101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Montserrat" panose="020B0600000101010101" charset="0"/>
      <p:regular r:id="rId16"/>
      <p:bold r:id="rId17"/>
      <p:italic r:id="rId18"/>
      <p:boldItalic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6253" autoAdjust="0"/>
  </p:normalViewPr>
  <p:slideViewPr>
    <p:cSldViewPr snapToGrid="0" snapToObjects="1">
      <p:cViewPr>
        <p:scale>
          <a:sx n="100" d="100"/>
          <a:sy n="100" d="100"/>
        </p:scale>
        <p:origin x="94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C7583D4-BB24-4A4D-9973-F5F0B1DC37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48A510-02E4-7249-94F3-190CD3EDC8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A33FD-7CF8-6344-B270-1150961E1455}" type="datetimeFigureOut">
              <a:t>2021-04-06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38E4F0-775C-0B4A-8725-985E9691DD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D937A7-CADA-6E4E-8282-15CE1C7536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BCCAD-3602-F94A-B1C9-F7810B49B24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0815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5630B64-06E6-E042-9F78-9EC223365D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542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002630B-28D1-A346-8F09-69C63CF8C0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9734" y="-1"/>
            <a:ext cx="9432267" cy="4356848"/>
          </a:xfrm>
          <a:custGeom>
            <a:avLst/>
            <a:gdLst>
              <a:gd name="connsiteX0" fmla="*/ 0 w 9432267"/>
              <a:gd name="connsiteY0" fmla="*/ 0 h 4356848"/>
              <a:gd name="connsiteX1" fmla="*/ 9432267 w 9432267"/>
              <a:gd name="connsiteY1" fmla="*/ 0 h 4356848"/>
              <a:gd name="connsiteX2" fmla="*/ 9432267 w 9432267"/>
              <a:gd name="connsiteY2" fmla="*/ 2468952 h 4356848"/>
              <a:gd name="connsiteX3" fmla="*/ 9088087 w 9432267"/>
              <a:gd name="connsiteY3" fmla="*/ 2835579 h 4356848"/>
              <a:gd name="connsiteX4" fmla="*/ 5294551 w 9432267"/>
              <a:gd name="connsiteY4" fmla="*/ 4356848 h 4356848"/>
              <a:gd name="connsiteX5" fmla="*/ 38674 w 9432267"/>
              <a:gd name="connsiteY5" fmla="*/ 209667 h 43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32267" h="4356848">
                <a:moveTo>
                  <a:pt x="0" y="0"/>
                </a:moveTo>
                <a:lnTo>
                  <a:pt x="9432267" y="0"/>
                </a:lnTo>
                <a:lnTo>
                  <a:pt x="9432267" y="2468952"/>
                </a:lnTo>
                <a:lnTo>
                  <a:pt x="9088087" y="2835579"/>
                </a:lnTo>
                <a:cubicBezTo>
                  <a:pt x="8117237" y="3775497"/>
                  <a:pt x="6776019" y="4356848"/>
                  <a:pt x="5294551" y="4356848"/>
                </a:cubicBezTo>
                <a:cubicBezTo>
                  <a:pt x="2701981" y="4356848"/>
                  <a:pt x="538928" y="2576459"/>
                  <a:pt x="38674" y="20966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9437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1B04CB79-D5DB-A448-84D1-CB19FFAFBE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0170694" cy="6858000"/>
          </a:xfrm>
          <a:custGeom>
            <a:avLst/>
            <a:gdLst>
              <a:gd name="connsiteX0" fmla="*/ 4074694 w 10170694"/>
              <a:gd name="connsiteY0" fmla="*/ 0 h 6858000"/>
              <a:gd name="connsiteX1" fmla="*/ 10170694 w 10170694"/>
              <a:gd name="connsiteY1" fmla="*/ 0 h 6858000"/>
              <a:gd name="connsiteX2" fmla="*/ 1153255 w 10170694"/>
              <a:gd name="connsiteY2" fmla="*/ 6858000 h 6858000"/>
              <a:gd name="connsiteX3" fmla="*/ 0 w 10170694"/>
              <a:gd name="connsiteY3" fmla="*/ 6858000 h 6858000"/>
              <a:gd name="connsiteX4" fmla="*/ 0 w 10170694"/>
              <a:gd name="connsiteY4" fmla="*/ 30989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694" h="6858000">
                <a:moveTo>
                  <a:pt x="4074694" y="0"/>
                </a:moveTo>
                <a:lnTo>
                  <a:pt x="10170694" y="0"/>
                </a:lnTo>
                <a:lnTo>
                  <a:pt x="1153255" y="6858000"/>
                </a:lnTo>
                <a:lnTo>
                  <a:pt x="0" y="6858000"/>
                </a:lnTo>
                <a:lnTo>
                  <a:pt x="0" y="30989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5643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5630B64-06E6-E042-9F78-9EC223365D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914147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9944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5630B64-06E6-E042-9F78-9EC223365D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998" y="1556084"/>
            <a:ext cx="2181727" cy="2526632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B54242A6-EA5B-F14B-9A3C-3D61733F08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47725" y="1556084"/>
            <a:ext cx="2181727" cy="2526632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그림 개체 틀 7">
            <a:extLst>
              <a:ext uri="{FF2B5EF4-FFF2-40B4-BE49-F238E27FC236}">
                <a16:creationId xmlns:a16="http://schemas.microsoft.com/office/drawing/2014/main" id="{1E3E41D4-AF86-0040-8BF7-8B9274B805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44275" y="1556084"/>
            <a:ext cx="2181727" cy="2526632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그림 개체 틀 7">
            <a:extLst>
              <a:ext uri="{FF2B5EF4-FFF2-40B4-BE49-F238E27FC236}">
                <a16:creationId xmlns:a16="http://schemas.microsoft.com/office/drawing/2014/main" id="{7402305B-E4A1-B144-9AE3-FA8E978624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9452" y="998621"/>
            <a:ext cx="4114823" cy="3641557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374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5630B64-06E6-E042-9F78-9EC223365D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971D3796-39A2-B444-BBBC-96E906B0A5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1627" y="2902856"/>
            <a:ext cx="1877405" cy="3200401"/>
          </a:xfrm>
          <a:prstGeom prst="round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그림 개체 틀 7">
            <a:extLst>
              <a:ext uri="{FF2B5EF4-FFF2-40B4-BE49-F238E27FC236}">
                <a16:creationId xmlns:a16="http://schemas.microsoft.com/office/drawing/2014/main" id="{13A1704E-EAB8-D84E-823F-EBFD7C4A6F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1585" y="2902856"/>
            <a:ext cx="1877405" cy="3200401"/>
          </a:xfrm>
          <a:prstGeom prst="round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그림 개체 틀 7">
            <a:extLst>
              <a:ext uri="{FF2B5EF4-FFF2-40B4-BE49-F238E27FC236}">
                <a16:creationId xmlns:a16="http://schemas.microsoft.com/office/drawing/2014/main" id="{E13A94C4-C936-D44E-B62F-53D016C29B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1543" y="2902855"/>
            <a:ext cx="1877405" cy="3200401"/>
          </a:xfrm>
          <a:prstGeom prst="round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2650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6C278422-2DB1-4346-A3C8-B69873DC12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7395159" cy="5486399"/>
          </a:xfrm>
          <a:custGeom>
            <a:avLst/>
            <a:gdLst>
              <a:gd name="connsiteX0" fmla="*/ 0 w 7395159"/>
              <a:gd name="connsiteY0" fmla="*/ 0 h 5486399"/>
              <a:gd name="connsiteX1" fmla="*/ 7162792 w 7395159"/>
              <a:gd name="connsiteY1" fmla="*/ 0 h 5486399"/>
              <a:gd name="connsiteX2" fmla="*/ 7209456 w 7395159"/>
              <a:gd name="connsiteY2" fmla="*/ 127496 h 5486399"/>
              <a:gd name="connsiteX3" fmla="*/ 7395159 w 7395159"/>
              <a:gd name="connsiteY3" fmla="*/ 1355807 h 5486399"/>
              <a:gd name="connsiteX4" fmla="*/ 3264567 w 7395159"/>
              <a:gd name="connsiteY4" fmla="*/ 5486399 h 5486399"/>
              <a:gd name="connsiteX5" fmla="*/ 77202 w 7395159"/>
              <a:gd name="connsiteY5" fmla="*/ 3983247 h 5486399"/>
              <a:gd name="connsiteX6" fmla="*/ 0 w 7395159"/>
              <a:gd name="connsiteY6" fmla="*/ 3880007 h 548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95159" h="5486399">
                <a:moveTo>
                  <a:pt x="0" y="0"/>
                </a:moveTo>
                <a:lnTo>
                  <a:pt x="7162792" y="0"/>
                </a:lnTo>
                <a:lnTo>
                  <a:pt x="7209456" y="127496"/>
                </a:lnTo>
                <a:cubicBezTo>
                  <a:pt x="7330144" y="515519"/>
                  <a:pt x="7395159" y="928070"/>
                  <a:pt x="7395159" y="1355807"/>
                </a:cubicBezTo>
                <a:cubicBezTo>
                  <a:pt x="7395159" y="3637070"/>
                  <a:pt x="5545831" y="5486399"/>
                  <a:pt x="3264567" y="5486399"/>
                </a:cubicBezTo>
                <a:cubicBezTo>
                  <a:pt x="1981357" y="5486399"/>
                  <a:pt x="834813" y="4901260"/>
                  <a:pt x="77202" y="3983247"/>
                </a:cubicBezTo>
                <a:lnTo>
                  <a:pt x="0" y="38800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86A63B42-808A-454A-92C2-18707A4233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1787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F0EBD0-24B4-3F4F-A1F8-8E80A6A8A1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0969" y="975480"/>
            <a:ext cx="2454943" cy="2453520"/>
          </a:xfrm>
          <a:prstGeom prst="round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65DCF29-8961-104B-BF0A-94373F89E1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975480"/>
            <a:ext cx="2454943" cy="2453520"/>
          </a:xfrm>
          <a:prstGeom prst="round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D2C47CA8-0B8F-BB44-8814-B49AC63ABA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50969" y="3614407"/>
            <a:ext cx="2454943" cy="2453520"/>
          </a:xfrm>
          <a:prstGeom prst="round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92D33AD0-2E31-2F4D-97EA-25BDF192E2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614407"/>
            <a:ext cx="2454943" cy="2453520"/>
          </a:xfrm>
          <a:prstGeom prst="round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D183208-67BC-FA4B-B2DD-027629B25E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908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001891B1-6481-C64F-B9BF-A260294143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38338" y="2638926"/>
            <a:ext cx="8253662" cy="4219074"/>
          </a:xfrm>
          <a:custGeom>
            <a:avLst/>
            <a:gdLst>
              <a:gd name="connsiteX0" fmla="*/ 1143023 w 8253662"/>
              <a:gd name="connsiteY0" fmla="*/ 0 h 4219074"/>
              <a:gd name="connsiteX1" fmla="*/ 8253662 w 8253662"/>
              <a:gd name="connsiteY1" fmla="*/ 0 h 4219074"/>
              <a:gd name="connsiteX2" fmla="*/ 8253662 w 8253662"/>
              <a:gd name="connsiteY2" fmla="*/ 4219074 h 4219074"/>
              <a:gd name="connsiteX3" fmla="*/ 0 w 8253662"/>
              <a:gd name="connsiteY3" fmla="*/ 4219074 h 4219074"/>
              <a:gd name="connsiteX4" fmla="*/ 0 w 8253662"/>
              <a:gd name="connsiteY4" fmla="*/ 1143023 h 4219074"/>
              <a:gd name="connsiteX5" fmla="*/ 1143023 w 8253662"/>
              <a:gd name="connsiteY5" fmla="*/ 0 h 421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3662" h="4219074">
                <a:moveTo>
                  <a:pt x="1143023" y="0"/>
                </a:moveTo>
                <a:lnTo>
                  <a:pt x="8253662" y="0"/>
                </a:lnTo>
                <a:lnTo>
                  <a:pt x="8253662" y="4219074"/>
                </a:lnTo>
                <a:lnTo>
                  <a:pt x="0" y="4219074"/>
                </a:lnTo>
                <a:lnTo>
                  <a:pt x="0" y="1143023"/>
                </a:lnTo>
                <a:cubicBezTo>
                  <a:pt x="0" y="511749"/>
                  <a:pt x="511750" y="0"/>
                  <a:pt x="11430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31629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A1F5EE18-437F-F040-8595-0C8DBE2784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0908631" cy="6858000"/>
          </a:xfrm>
          <a:custGeom>
            <a:avLst/>
            <a:gdLst>
              <a:gd name="connsiteX0" fmla="*/ 0 w 10908631"/>
              <a:gd name="connsiteY0" fmla="*/ 0 h 6858000"/>
              <a:gd name="connsiteX1" fmla="*/ 2696677 w 10908631"/>
              <a:gd name="connsiteY1" fmla="*/ 0 h 6858000"/>
              <a:gd name="connsiteX2" fmla="*/ 10908631 w 10908631"/>
              <a:gd name="connsiteY2" fmla="*/ 6858000 h 6858000"/>
              <a:gd name="connsiteX3" fmla="*/ 0 w 1090863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08631" h="6858000">
                <a:moveTo>
                  <a:pt x="0" y="0"/>
                </a:moveTo>
                <a:lnTo>
                  <a:pt x="2696677" y="0"/>
                </a:lnTo>
                <a:lnTo>
                  <a:pt x="1090863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5770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EB3D9C1A-C0B1-6A46-A059-37B24D9F43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927354"/>
            <a:ext cx="5919535" cy="2954836"/>
          </a:xfrm>
          <a:custGeom>
            <a:avLst/>
            <a:gdLst>
              <a:gd name="connsiteX0" fmla="*/ 0 w 5919535"/>
              <a:gd name="connsiteY0" fmla="*/ 0 h 2954836"/>
              <a:gd name="connsiteX1" fmla="*/ 5427052 w 5919535"/>
              <a:gd name="connsiteY1" fmla="*/ 0 h 2954836"/>
              <a:gd name="connsiteX2" fmla="*/ 5919535 w 5919535"/>
              <a:gd name="connsiteY2" fmla="*/ 492483 h 2954836"/>
              <a:gd name="connsiteX3" fmla="*/ 5919535 w 5919535"/>
              <a:gd name="connsiteY3" fmla="*/ 2462353 h 2954836"/>
              <a:gd name="connsiteX4" fmla="*/ 5427052 w 5919535"/>
              <a:gd name="connsiteY4" fmla="*/ 2954836 h 2954836"/>
              <a:gd name="connsiteX5" fmla="*/ 0 w 5919535"/>
              <a:gd name="connsiteY5" fmla="*/ 2954836 h 295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9535" h="2954836">
                <a:moveTo>
                  <a:pt x="0" y="0"/>
                </a:moveTo>
                <a:lnTo>
                  <a:pt x="5427052" y="0"/>
                </a:lnTo>
                <a:cubicBezTo>
                  <a:pt x="5699043" y="0"/>
                  <a:pt x="5919535" y="220492"/>
                  <a:pt x="5919535" y="492483"/>
                </a:cubicBezTo>
                <a:lnTo>
                  <a:pt x="5919535" y="2462353"/>
                </a:lnTo>
                <a:cubicBezTo>
                  <a:pt x="5919535" y="2734344"/>
                  <a:pt x="5699043" y="2954836"/>
                  <a:pt x="5427052" y="2954836"/>
                </a:cubicBezTo>
                <a:lnTo>
                  <a:pt x="0" y="29548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6EE370D5-47F0-7941-8ED2-BC4E69840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2466" y="927354"/>
            <a:ext cx="5919534" cy="2954836"/>
          </a:xfrm>
          <a:custGeom>
            <a:avLst/>
            <a:gdLst>
              <a:gd name="connsiteX0" fmla="*/ 492483 w 5919534"/>
              <a:gd name="connsiteY0" fmla="*/ 0 h 2954836"/>
              <a:gd name="connsiteX1" fmla="*/ 5919534 w 5919534"/>
              <a:gd name="connsiteY1" fmla="*/ 0 h 2954836"/>
              <a:gd name="connsiteX2" fmla="*/ 5919534 w 5919534"/>
              <a:gd name="connsiteY2" fmla="*/ 2954836 h 2954836"/>
              <a:gd name="connsiteX3" fmla="*/ 492483 w 5919534"/>
              <a:gd name="connsiteY3" fmla="*/ 2954836 h 2954836"/>
              <a:gd name="connsiteX4" fmla="*/ 0 w 5919534"/>
              <a:gd name="connsiteY4" fmla="*/ 2462353 h 2954836"/>
              <a:gd name="connsiteX5" fmla="*/ 0 w 5919534"/>
              <a:gd name="connsiteY5" fmla="*/ 492483 h 2954836"/>
              <a:gd name="connsiteX6" fmla="*/ 492483 w 5919534"/>
              <a:gd name="connsiteY6" fmla="*/ 0 h 295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534" h="2954836">
                <a:moveTo>
                  <a:pt x="492483" y="0"/>
                </a:moveTo>
                <a:lnTo>
                  <a:pt x="5919534" y="0"/>
                </a:lnTo>
                <a:lnTo>
                  <a:pt x="5919534" y="2954836"/>
                </a:lnTo>
                <a:lnTo>
                  <a:pt x="492483" y="2954836"/>
                </a:lnTo>
                <a:cubicBezTo>
                  <a:pt x="220492" y="2954836"/>
                  <a:pt x="0" y="2734344"/>
                  <a:pt x="0" y="2462353"/>
                </a:cubicBezTo>
                <a:lnTo>
                  <a:pt x="0" y="492483"/>
                </a:lnTo>
                <a:cubicBezTo>
                  <a:pt x="0" y="220492"/>
                  <a:pt x="220492" y="0"/>
                  <a:pt x="4924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880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76021564-53D6-D84A-A180-4325791057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700183" cy="6858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A3498A71-00AA-1D4A-83B3-54AEF1B34D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53908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5630B64-06E6-E042-9F78-9EC223365D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59705" cy="6858000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D9A715-67B1-AC45-8E9E-1ADA9C2CBC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32233" y="1429983"/>
            <a:ext cx="2454943" cy="3998034"/>
          </a:xfrm>
          <a:prstGeom prst="round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13767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5630B64-06E6-E042-9F78-9EC223365D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C957C4A5-DFFE-E848-B097-DD85CD5647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33863" y="2715126"/>
            <a:ext cx="1676399" cy="1676399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6EB3D89A-294F-3045-83B4-3AFD3CBFA5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58526" y="1147006"/>
            <a:ext cx="938463" cy="938463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1BEC3124-DC45-E043-980C-5686B98CDE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893968" y="4215061"/>
            <a:ext cx="553453" cy="553453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68423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5A1FA291-F5E6-F046-BF35-9CA046081A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1299410"/>
            <a:ext cx="12174851" cy="5558590"/>
          </a:xfrm>
          <a:custGeom>
            <a:avLst/>
            <a:gdLst>
              <a:gd name="connsiteX0" fmla="*/ 3769895 w 12174851"/>
              <a:gd name="connsiteY0" fmla="*/ 0 h 5558590"/>
              <a:gd name="connsiteX1" fmla="*/ 12174851 w 12174851"/>
              <a:gd name="connsiteY1" fmla="*/ 5558590 h 5558590"/>
              <a:gd name="connsiteX2" fmla="*/ 0 w 12174851"/>
              <a:gd name="connsiteY2" fmla="*/ 5558590 h 5558590"/>
              <a:gd name="connsiteX3" fmla="*/ 0 w 12174851"/>
              <a:gd name="connsiteY3" fmla="*/ 2493207 h 555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4851" h="5558590">
                <a:moveTo>
                  <a:pt x="3769895" y="0"/>
                </a:moveTo>
                <a:lnTo>
                  <a:pt x="12174851" y="5558590"/>
                </a:lnTo>
                <a:lnTo>
                  <a:pt x="0" y="5558590"/>
                </a:lnTo>
                <a:lnTo>
                  <a:pt x="0" y="2493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92922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5630B64-06E6-E042-9F78-9EC223365D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21178" y="0"/>
            <a:ext cx="7170821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3693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5630B64-06E6-E042-9F78-9EC223365D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1CB055-DD4F-2E41-A1A1-C03FF9EB26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33577" y="3601119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6B9446A-BF03-D04D-8E0E-5CCC320234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5156" y="3601119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36567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F06E4-8700-4E9A-BADA-23617C37B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641" y="1027906"/>
            <a:ext cx="6867959" cy="1839119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altLang="ko-KR" dirty="0"/>
              <a:t>INSERT YOUR 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5419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F06E4-8700-4E9A-BADA-23617C37B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641" y="1027906"/>
            <a:ext cx="6867959" cy="1839119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altLang="ko-KR" dirty="0"/>
              <a:t>INSERT YOUR TITLE HERE</a:t>
            </a:r>
            <a:endParaRPr lang="ko-KR" altLang="en-US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F265A3D7-19E6-49CB-92E5-4C7DD789BA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924300"/>
            <a:ext cx="12192000" cy="29337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4246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F06E4-8700-4E9A-BADA-23617C37B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3361" y="4917117"/>
            <a:ext cx="7796314" cy="131223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altLang="ko-KR" dirty="0"/>
              <a:t>INSERT YOUR 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3323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F06E4-8700-4E9A-BADA-23617C37B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91" y="1027906"/>
            <a:ext cx="6867959" cy="1839119"/>
          </a:xfrm>
        </p:spPr>
        <p:txBody>
          <a:bodyPr anchor="t">
            <a:normAutofit/>
          </a:bodyPr>
          <a:lstStyle>
            <a:lvl1pPr algn="r"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altLang="ko-KR" dirty="0"/>
              <a:t>INSERT YOUR 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1635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59ADD42E-22D8-431A-A0F0-7C86BA47B5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54F06E4-8700-4E9A-BADA-23617C37B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791" y="1027906"/>
            <a:ext cx="6867959" cy="1839119"/>
          </a:xfrm>
        </p:spPr>
        <p:txBody>
          <a:bodyPr anchor="t">
            <a:normAutofit/>
          </a:bodyPr>
          <a:lstStyle>
            <a:lvl1pPr algn="r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 HERE</a:t>
            </a:r>
            <a:endParaRPr lang="ko-KR" altLang="en-US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C3C024D-DA4C-4E99-98BD-D2EB678B16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47874" y="1666875"/>
            <a:ext cx="1762125" cy="1762125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4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AAF37C36-938B-CE49-A90C-58D8F5328E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8585" y="718456"/>
            <a:ext cx="10874829" cy="3200401"/>
          </a:xfrm>
          <a:prstGeom prst="round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24162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F06E4-8700-4E9A-BADA-23617C37B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2325" y="4917117"/>
            <a:ext cx="7796314" cy="1312233"/>
          </a:xfrm>
        </p:spPr>
        <p:txBody>
          <a:bodyPr anchor="t">
            <a:normAutofit/>
          </a:bodyPr>
          <a:lstStyle>
            <a:lvl1pPr algn="r"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altLang="ko-KR" dirty="0"/>
              <a:t>INSERT YOUR 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3465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F06E4-8700-4E9A-BADA-23617C37B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3797" y="802317"/>
            <a:ext cx="11224406" cy="1010444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altLang="ko-KR" dirty="0"/>
              <a:t>INSERT YOUR 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1836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3B8954EF-766D-4D84-9034-377A3BB4E5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700126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54F06E4-8700-4E9A-BADA-23617C37B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3797" y="802317"/>
            <a:ext cx="11224406" cy="1010444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YOUR 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0486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1AD004BC-2376-4622-BC90-60EFDA3259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714375"/>
            <a:ext cx="6238876" cy="372427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9076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BCFC0702-94E2-4820-B2A4-77D11DD93D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9719793">
            <a:off x="5206208" y="3146142"/>
            <a:ext cx="2479180" cy="4699283"/>
          </a:xfrm>
          <a:custGeom>
            <a:avLst/>
            <a:gdLst>
              <a:gd name="connsiteX0" fmla="*/ 2368990 w 2479180"/>
              <a:gd name="connsiteY0" fmla="*/ 42684 h 4699283"/>
              <a:gd name="connsiteX1" fmla="*/ 2479180 w 2479180"/>
              <a:gd name="connsiteY1" fmla="*/ 249926 h 4699283"/>
              <a:gd name="connsiteX2" fmla="*/ 2479180 w 2479180"/>
              <a:gd name="connsiteY2" fmla="*/ 4699283 h 4699283"/>
              <a:gd name="connsiteX3" fmla="*/ 0 w 2479180"/>
              <a:gd name="connsiteY3" fmla="*/ 3189737 h 4699283"/>
              <a:gd name="connsiteX4" fmla="*/ 0 w 2479180"/>
              <a:gd name="connsiteY4" fmla="*/ 249926 h 4699283"/>
              <a:gd name="connsiteX5" fmla="*/ 249926 w 2479180"/>
              <a:gd name="connsiteY5" fmla="*/ 0 h 4699283"/>
              <a:gd name="connsiteX6" fmla="*/ 2229254 w 2479180"/>
              <a:gd name="connsiteY6" fmla="*/ 0 h 4699283"/>
              <a:gd name="connsiteX7" fmla="*/ 2368990 w 2479180"/>
              <a:gd name="connsiteY7" fmla="*/ 42684 h 469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9180" h="4699283">
                <a:moveTo>
                  <a:pt x="2368990" y="42684"/>
                </a:moveTo>
                <a:cubicBezTo>
                  <a:pt x="2435470" y="87597"/>
                  <a:pt x="2479180" y="163657"/>
                  <a:pt x="2479180" y="249926"/>
                </a:cubicBezTo>
                <a:lnTo>
                  <a:pt x="2479180" y="4699283"/>
                </a:lnTo>
                <a:lnTo>
                  <a:pt x="0" y="3189737"/>
                </a:lnTo>
                <a:lnTo>
                  <a:pt x="0" y="249926"/>
                </a:lnTo>
                <a:cubicBezTo>
                  <a:pt x="0" y="111896"/>
                  <a:pt x="111896" y="0"/>
                  <a:pt x="249926" y="0"/>
                </a:cubicBezTo>
                <a:lnTo>
                  <a:pt x="2229254" y="0"/>
                </a:lnTo>
                <a:cubicBezTo>
                  <a:pt x="2281015" y="0"/>
                  <a:pt x="2329102" y="15736"/>
                  <a:pt x="2368990" y="4268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60EC6FF0-B4D2-4A13-BC97-A9EBFE1E2B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9719793">
            <a:off x="9642520" y="2861970"/>
            <a:ext cx="2479180" cy="4416466"/>
          </a:xfrm>
          <a:custGeom>
            <a:avLst/>
            <a:gdLst>
              <a:gd name="connsiteX0" fmla="*/ 2368990 w 2479180"/>
              <a:gd name="connsiteY0" fmla="*/ 42684 h 4416466"/>
              <a:gd name="connsiteX1" fmla="*/ 2479180 w 2479180"/>
              <a:gd name="connsiteY1" fmla="*/ 249926 h 4416466"/>
              <a:gd name="connsiteX2" fmla="*/ 2479180 w 2479180"/>
              <a:gd name="connsiteY2" fmla="*/ 2691103 h 4416466"/>
              <a:gd name="connsiteX3" fmla="*/ 1428625 w 2479180"/>
              <a:gd name="connsiteY3" fmla="*/ 4416466 h 4416466"/>
              <a:gd name="connsiteX4" fmla="*/ 0 w 2479180"/>
              <a:gd name="connsiteY4" fmla="*/ 3546592 h 4416466"/>
              <a:gd name="connsiteX5" fmla="*/ 0 w 2479180"/>
              <a:gd name="connsiteY5" fmla="*/ 249926 h 4416466"/>
              <a:gd name="connsiteX6" fmla="*/ 249926 w 2479180"/>
              <a:gd name="connsiteY6" fmla="*/ 0 h 4416466"/>
              <a:gd name="connsiteX7" fmla="*/ 2229254 w 2479180"/>
              <a:gd name="connsiteY7" fmla="*/ 0 h 4416466"/>
              <a:gd name="connsiteX8" fmla="*/ 2368990 w 2479180"/>
              <a:gd name="connsiteY8" fmla="*/ 42684 h 441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9180" h="4416466">
                <a:moveTo>
                  <a:pt x="2368990" y="42684"/>
                </a:moveTo>
                <a:cubicBezTo>
                  <a:pt x="2435471" y="87597"/>
                  <a:pt x="2479180" y="163657"/>
                  <a:pt x="2479180" y="249926"/>
                </a:cubicBezTo>
                <a:lnTo>
                  <a:pt x="2479180" y="2691103"/>
                </a:lnTo>
                <a:lnTo>
                  <a:pt x="1428625" y="4416466"/>
                </a:lnTo>
                <a:lnTo>
                  <a:pt x="0" y="3546592"/>
                </a:lnTo>
                <a:lnTo>
                  <a:pt x="0" y="249926"/>
                </a:lnTo>
                <a:cubicBezTo>
                  <a:pt x="0" y="111896"/>
                  <a:pt x="111896" y="0"/>
                  <a:pt x="249926" y="0"/>
                </a:cubicBezTo>
                <a:lnTo>
                  <a:pt x="2229254" y="0"/>
                </a:lnTo>
                <a:cubicBezTo>
                  <a:pt x="2281015" y="0"/>
                  <a:pt x="2329101" y="15735"/>
                  <a:pt x="2368990" y="4268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24332F9C-9B61-49E1-84E0-DC89A45ED7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9719793">
            <a:off x="7036269" y="-861523"/>
            <a:ext cx="2479180" cy="2973132"/>
          </a:xfrm>
          <a:custGeom>
            <a:avLst/>
            <a:gdLst>
              <a:gd name="connsiteX0" fmla="*/ 0 w 2479180"/>
              <a:gd name="connsiteY0" fmla="*/ 0 h 2973132"/>
              <a:gd name="connsiteX1" fmla="*/ 2479180 w 2479180"/>
              <a:gd name="connsiteY1" fmla="*/ 1509546 h 2973132"/>
              <a:gd name="connsiteX2" fmla="*/ 2479180 w 2479180"/>
              <a:gd name="connsiteY2" fmla="*/ 2723206 h 2973132"/>
              <a:gd name="connsiteX3" fmla="*/ 2229254 w 2479180"/>
              <a:gd name="connsiteY3" fmla="*/ 2973132 h 2973132"/>
              <a:gd name="connsiteX4" fmla="*/ 249926 w 2479180"/>
              <a:gd name="connsiteY4" fmla="*/ 2973132 h 2973132"/>
              <a:gd name="connsiteX5" fmla="*/ 0 w 2479180"/>
              <a:gd name="connsiteY5" fmla="*/ 2723206 h 297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9180" h="2973132">
                <a:moveTo>
                  <a:pt x="0" y="0"/>
                </a:moveTo>
                <a:lnTo>
                  <a:pt x="2479180" y="1509546"/>
                </a:lnTo>
                <a:lnTo>
                  <a:pt x="2479180" y="2723206"/>
                </a:lnTo>
                <a:cubicBezTo>
                  <a:pt x="2479180" y="2861236"/>
                  <a:pt x="2367284" y="2973132"/>
                  <a:pt x="2229254" y="2973132"/>
                </a:cubicBezTo>
                <a:lnTo>
                  <a:pt x="249926" y="2973132"/>
                </a:lnTo>
                <a:cubicBezTo>
                  <a:pt x="111896" y="2973132"/>
                  <a:pt x="0" y="2861236"/>
                  <a:pt x="0" y="272320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47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82382D1F-6C11-BC4F-9138-017552535E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6951036" cy="5013884"/>
          </a:xfrm>
          <a:custGeom>
            <a:avLst/>
            <a:gdLst>
              <a:gd name="connsiteX0" fmla="*/ 0 w 6951036"/>
              <a:gd name="connsiteY0" fmla="*/ 0 h 5013884"/>
              <a:gd name="connsiteX1" fmla="*/ 6951036 w 6951036"/>
              <a:gd name="connsiteY1" fmla="*/ 0 h 5013884"/>
              <a:gd name="connsiteX2" fmla="*/ 4900210 w 6951036"/>
              <a:gd name="connsiteY2" fmla="*/ 4197754 h 5013884"/>
              <a:gd name="connsiteX3" fmla="*/ 2955388 w 6951036"/>
              <a:gd name="connsiteY3" fmla="*/ 4865969 h 5013884"/>
              <a:gd name="connsiteX4" fmla="*/ 0 w 6951036"/>
              <a:gd name="connsiteY4" fmla="*/ 3422105 h 501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1036" h="5013884">
                <a:moveTo>
                  <a:pt x="0" y="0"/>
                </a:moveTo>
                <a:lnTo>
                  <a:pt x="6951036" y="0"/>
                </a:lnTo>
                <a:lnTo>
                  <a:pt x="4900210" y="4197754"/>
                </a:lnTo>
                <a:cubicBezTo>
                  <a:pt x="4547685" y="4919324"/>
                  <a:pt x="3676958" y="5218494"/>
                  <a:pt x="2955388" y="4865969"/>
                </a:cubicBezTo>
                <a:lnTo>
                  <a:pt x="0" y="342210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787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4434259-FD82-6240-A4D6-5AA8472BCE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63657" y="2496657"/>
            <a:ext cx="1864685" cy="1864686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C63DFD84-7867-CF4E-BE0C-4F3D1BCE31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261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5630B64-06E6-E042-9F78-9EC223365D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248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E3256473-D7E1-064D-95B9-7A328BAE79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10820399" cy="6858000"/>
          </a:xfrm>
          <a:custGeom>
            <a:avLst/>
            <a:gdLst>
              <a:gd name="connsiteX0" fmla="*/ 0 w 11546199"/>
              <a:gd name="connsiteY0" fmla="*/ 0 h 6858000"/>
              <a:gd name="connsiteX1" fmla="*/ 5376477 w 11546199"/>
              <a:gd name="connsiteY1" fmla="*/ 0 h 6858000"/>
              <a:gd name="connsiteX2" fmla="*/ 11546199 w 11546199"/>
              <a:gd name="connsiteY2" fmla="*/ 2356523 h 6858000"/>
              <a:gd name="connsiteX3" fmla="*/ 9826862 w 11546199"/>
              <a:gd name="connsiteY3" fmla="*/ 6858000 h 6858000"/>
              <a:gd name="connsiteX4" fmla="*/ 0 w 1154619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46199" h="6858000">
                <a:moveTo>
                  <a:pt x="0" y="0"/>
                </a:moveTo>
                <a:lnTo>
                  <a:pt x="5376477" y="0"/>
                </a:lnTo>
                <a:lnTo>
                  <a:pt x="11546199" y="2356523"/>
                </a:lnTo>
                <a:lnTo>
                  <a:pt x="982686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5630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39348227-413E-F948-BBAD-A60DB51F7B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21200" y="0"/>
            <a:ext cx="7670800" cy="5359400"/>
          </a:xfrm>
          <a:custGeom>
            <a:avLst/>
            <a:gdLst>
              <a:gd name="connsiteX0" fmla="*/ 123969 w 7670800"/>
              <a:gd name="connsiteY0" fmla="*/ 0 h 5359400"/>
              <a:gd name="connsiteX1" fmla="*/ 7670800 w 7670800"/>
              <a:gd name="connsiteY1" fmla="*/ 0 h 5359400"/>
              <a:gd name="connsiteX2" fmla="*/ 7670800 w 7670800"/>
              <a:gd name="connsiteY2" fmla="*/ 3785275 h 5359400"/>
              <a:gd name="connsiteX3" fmla="*/ 7392967 w 7670800"/>
              <a:gd name="connsiteY3" fmla="*/ 4090968 h 5359400"/>
              <a:gd name="connsiteX4" fmla="*/ 4330700 w 7670800"/>
              <a:gd name="connsiteY4" fmla="*/ 5359400 h 5359400"/>
              <a:gd name="connsiteX5" fmla="*/ 0 w 7670800"/>
              <a:gd name="connsiteY5" fmla="*/ 1028700 h 5359400"/>
              <a:gd name="connsiteX6" fmla="*/ 87985 w 7670800"/>
              <a:gd name="connsiteY6" fmla="*/ 155913 h 535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70800" h="5359400">
                <a:moveTo>
                  <a:pt x="123969" y="0"/>
                </a:moveTo>
                <a:lnTo>
                  <a:pt x="7670800" y="0"/>
                </a:lnTo>
                <a:lnTo>
                  <a:pt x="7670800" y="3785275"/>
                </a:lnTo>
                <a:lnTo>
                  <a:pt x="7392967" y="4090968"/>
                </a:lnTo>
                <a:cubicBezTo>
                  <a:pt x="6609265" y="4874670"/>
                  <a:pt x="5526590" y="5359400"/>
                  <a:pt x="4330700" y="5359400"/>
                </a:cubicBezTo>
                <a:cubicBezTo>
                  <a:pt x="1938920" y="5359400"/>
                  <a:pt x="0" y="3420480"/>
                  <a:pt x="0" y="1028700"/>
                </a:cubicBezTo>
                <a:cubicBezTo>
                  <a:pt x="0" y="729728"/>
                  <a:pt x="30296" y="437831"/>
                  <a:pt x="87985" y="1559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8610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5630B64-06E6-E042-9F78-9EC223365D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971D3796-39A2-B444-BBBC-96E906B0A5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10385" y="2902856"/>
            <a:ext cx="2491015" cy="3200401"/>
          </a:xfrm>
          <a:prstGeom prst="round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7673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8D902C-C1CA-9042-B07F-B7EAF243B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2B0A30-44DC-C646-A6E9-FB2635E6E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230DC8-92F6-3848-9301-590A56AD04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72E07-0F1F-3E42-A0B9-BCA04674279B}" type="datetimeFigureOut">
              <a:t>2021-04-06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D1E920-4CDC-9442-88A8-6B993A604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E07CD7-A4C2-3945-A248-76EC4108A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696F0-6D00-974E-82EB-45F6EC1C0200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109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51" r:id="rId3"/>
    <p:sldLayoutId id="2147483652" r:id="rId4"/>
    <p:sldLayoutId id="2147483670" r:id="rId5"/>
    <p:sldLayoutId id="2147483653" r:id="rId6"/>
    <p:sldLayoutId id="2147483654" r:id="rId7"/>
    <p:sldLayoutId id="2147483655" r:id="rId8"/>
    <p:sldLayoutId id="2147483656" r:id="rId9"/>
    <p:sldLayoutId id="2147483673" r:id="rId10"/>
    <p:sldLayoutId id="2147483657" r:id="rId11"/>
    <p:sldLayoutId id="2147483658" r:id="rId12"/>
    <p:sldLayoutId id="2147483659" r:id="rId13"/>
    <p:sldLayoutId id="2147483660" r:id="rId14"/>
    <p:sldLayoutId id="2147483674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71" r:id="rId21"/>
    <p:sldLayoutId id="2147483667" r:id="rId22"/>
    <p:sldLayoutId id="2147483668" r:id="rId23"/>
    <p:sldLayoutId id="2147483669" r:id="rId24"/>
    <p:sldLayoutId id="2147483675" r:id="rId25"/>
    <p:sldLayoutId id="2147483683" r:id="rId26"/>
    <p:sldLayoutId id="2147483677" r:id="rId27"/>
    <p:sldLayoutId id="2147483676" r:id="rId28"/>
    <p:sldLayoutId id="2147483682" r:id="rId29"/>
    <p:sldLayoutId id="2147483678" r:id="rId30"/>
    <p:sldLayoutId id="2147483679" r:id="rId31"/>
    <p:sldLayoutId id="2147483684" r:id="rId32"/>
    <p:sldLayoutId id="2147483681" r:id="rId33"/>
    <p:sldLayoutId id="2147483680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46085E9C-C347-0544-B385-02FB01D2B1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9385" r="3124"/>
          <a:stretch/>
        </p:blipFill>
        <p:spPr>
          <a:xfrm>
            <a:off x="2114550" y="0"/>
            <a:ext cx="10077449" cy="6858000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C8746F3-89B7-AC4E-9BCD-F8561CAE906F}"/>
              </a:ext>
            </a:extLst>
          </p:cNvPr>
          <p:cNvSpPr/>
          <p:nvPr/>
        </p:nvSpPr>
        <p:spPr>
          <a:xfrm>
            <a:off x="1380472" y="-2"/>
            <a:ext cx="10077449" cy="6858000"/>
          </a:xfrm>
          <a:prstGeom prst="rect">
            <a:avLst/>
          </a:prstGeom>
          <a:gradFill flip="none" rotWithShape="1">
            <a:gsLst>
              <a:gs pos="12000">
                <a:schemeClr val="accent1">
                  <a:lumMod val="50000"/>
                </a:schemeClr>
              </a:gs>
              <a:gs pos="45000">
                <a:srgbClr val="8542B1">
                  <a:alpha val="0"/>
                </a:srgbClr>
              </a:gs>
              <a:gs pos="61000">
                <a:schemeClr val="accent1">
                  <a:lumMod val="45000"/>
                  <a:lumOff val="55000"/>
                  <a:alpha val="38000"/>
                </a:schemeClr>
              </a:gs>
              <a:gs pos="80000">
                <a:schemeClr val="accent2">
                  <a:lumMod val="50000"/>
                  <a:alpha val="19000"/>
                </a:schemeClr>
              </a:gs>
              <a:gs pos="93000">
                <a:schemeClr val="accent2">
                  <a:lumMod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19FDFA8-A5FB-D444-AA35-D2EC3C7D30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4400000">
            <a:off x="-107685" y="-77753"/>
            <a:ext cx="1500331" cy="165236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9EC999B-3174-F441-A99C-3D1AB87B10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8864"/>
          <a:stretch/>
        </p:blipFill>
        <p:spPr>
          <a:xfrm>
            <a:off x="6950043" y="-1"/>
            <a:ext cx="2889433" cy="226369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70361A51-B279-3843-8B4B-D78DFB800A30}"/>
              </a:ext>
            </a:extLst>
          </p:cNvPr>
          <p:cNvSpPr/>
          <p:nvPr/>
        </p:nvSpPr>
        <p:spPr>
          <a:xfrm>
            <a:off x="6992604" y="1425378"/>
            <a:ext cx="5671039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/>
            <a:r>
              <a:rPr lang="en-US" altLang="ko-KR" sz="23900" dirty="0">
                <a:solidFill>
                  <a:schemeClr val="bg1"/>
                </a:solidFill>
                <a:latin typeface="+mj-lt"/>
              </a:rPr>
              <a:t>AI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A58100-4C4D-DE41-A771-109211610063}"/>
              </a:ext>
            </a:extLst>
          </p:cNvPr>
          <p:cNvSpPr/>
          <p:nvPr/>
        </p:nvSpPr>
        <p:spPr>
          <a:xfrm>
            <a:off x="6992604" y="4457005"/>
            <a:ext cx="56710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/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 Technology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63CF3D-30EA-8A4D-9BA1-0699F323955F}"/>
              </a:ext>
            </a:extLst>
          </p:cNvPr>
          <p:cNvSpPr txBox="1"/>
          <p:nvPr/>
        </p:nvSpPr>
        <p:spPr>
          <a:xfrm rot="16200000">
            <a:off x="-2786519" y="3275110"/>
            <a:ext cx="6858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chemeClr val="tx2"/>
                </a:solidFill>
                <a:latin typeface="Montserrat" pitchFamily="2" charset="0"/>
              </a:rPr>
              <a:t>ARTIFICIAL INTELLIGENCE TECHNOLOGY  </a:t>
            </a:r>
            <a:endParaRPr kumimoji="1" lang="ko-Kore-KR" altLang="en-US" sz="1400" dirty="0">
              <a:solidFill>
                <a:schemeClr val="tx2"/>
              </a:solidFill>
              <a:latin typeface="Montserrat" pitchFamily="2" charset="0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9BD6DA3-E0F3-0246-81ED-8C698F93BC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alphaModFix amt="67000"/>
          </a:blip>
          <a:srcRect l="34191" t="36021"/>
          <a:stretch/>
        </p:blipFill>
        <p:spPr>
          <a:xfrm flipH="1">
            <a:off x="9517516" y="-19048"/>
            <a:ext cx="2674484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4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8C765943-A50E-4447-94F9-64EF18FA843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6990" r="6990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9BB182-DEA4-2F45-92F9-A06FE39BCD33}"/>
              </a:ext>
            </a:extLst>
          </p:cNvPr>
          <p:cNvSpPr txBox="1"/>
          <p:nvPr/>
        </p:nvSpPr>
        <p:spPr>
          <a:xfrm>
            <a:off x="491072" y="543786"/>
            <a:ext cx="32615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chemeClr val="tx2"/>
                </a:solidFill>
                <a:latin typeface="Montserrat" pitchFamily="2" charset="0"/>
              </a:rPr>
              <a:t>ARTIFICIAL </a:t>
            </a:r>
          </a:p>
          <a:p>
            <a:r>
              <a:rPr kumimoji="1" lang="en-US" altLang="ko-Kore-KR" sz="1050" dirty="0">
                <a:solidFill>
                  <a:schemeClr val="tx2"/>
                </a:solidFill>
                <a:latin typeface="Montserrat" pitchFamily="2" charset="0"/>
              </a:rPr>
              <a:t>INTELLIGENCE </a:t>
            </a:r>
          </a:p>
          <a:p>
            <a:r>
              <a:rPr kumimoji="1" lang="en-US" altLang="ko-Kore-KR" sz="1050" dirty="0">
                <a:solidFill>
                  <a:schemeClr val="tx2"/>
                </a:solidFill>
                <a:latin typeface="Montserrat" pitchFamily="2" charset="0"/>
              </a:rPr>
              <a:t>TECHNOLOGY  </a:t>
            </a:r>
            <a:endParaRPr kumimoji="1" lang="ko-Kore-KR" altLang="en-US" sz="1050" dirty="0">
              <a:solidFill>
                <a:schemeClr val="tx2"/>
              </a:solidFill>
              <a:latin typeface="Montserrat" pitchFamily="2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88E5EB3-BF48-F342-9B8C-F3094D6ECF60}"/>
              </a:ext>
            </a:extLst>
          </p:cNvPr>
          <p:cNvGrpSpPr/>
          <p:nvPr/>
        </p:nvGrpSpPr>
        <p:grpSpPr>
          <a:xfrm>
            <a:off x="7085477" y="1448200"/>
            <a:ext cx="1028701" cy="1028701"/>
            <a:chOff x="7227793" y="1470211"/>
            <a:chExt cx="1028701" cy="1028701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8192789-54B0-0749-9E72-7A823D8E96D1}"/>
                </a:ext>
              </a:extLst>
            </p:cNvPr>
            <p:cNvSpPr/>
            <p:nvPr/>
          </p:nvSpPr>
          <p:spPr>
            <a:xfrm>
              <a:off x="7227793" y="1470211"/>
              <a:ext cx="1028701" cy="1028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+mj-lt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E347FE3-0F78-D74A-A6CB-B7E2E1AA9097}"/>
                </a:ext>
              </a:extLst>
            </p:cNvPr>
            <p:cNvSpPr/>
            <p:nvPr/>
          </p:nvSpPr>
          <p:spPr>
            <a:xfrm>
              <a:off x="7419413" y="1661831"/>
              <a:ext cx="645459" cy="64545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6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atin typeface="+mj-lt"/>
                </a:rPr>
                <a:t>A</a:t>
              </a:r>
              <a:endParaRPr kumimoji="1" lang="ko-Kore-KR" altLang="en-US" dirty="0"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09DDD70-ED86-EF45-BAE4-B5D4A6FA37ED}"/>
              </a:ext>
            </a:extLst>
          </p:cNvPr>
          <p:cNvSpPr txBox="1"/>
          <p:nvPr/>
        </p:nvSpPr>
        <p:spPr>
          <a:xfrm>
            <a:off x="8305798" y="1833018"/>
            <a:ext cx="337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tx2"/>
                </a:solidFill>
                <a:latin typeface="Montserrat" pitchFamily="2" charset="0"/>
              </a:rPr>
              <a:t>역전파는 </a:t>
            </a:r>
            <a:r>
              <a:rPr kumimoji="1" lang="ko-KR" altLang="en-US" b="1" dirty="0" err="1">
                <a:solidFill>
                  <a:schemeClr val="tx2"/>
                </a:solidFill>
                <a:latin typeface="Montserrat" pitchFamily="2" charset="0"/>
              </a:rPr>
              <a:t>왜하는가</a:t>
            </a:r>
            <a:r>
              <a:rPr kumimoji="1" lang="en-US" altLang="ko-KR" b="1" dirty="0">
                <a:solidFill>
                  <a:schemeClr val="tx2"/>
                </a:solidFill>
                <a:latin typeface="Montserrat" pitchFamily="2" charset="0"/>
              </a:rPr>
              <a:t>?</a:t>
            </a:r>
            <a:endParaRPr kumimoji="1" lang="ko-Kore-KR" altLang="en-US" b="1" dirty="0">
              <a:solidFill>
                <a:schemeClr val="tx2"/>
              </a:solidFill>
              <a:latin typeface="Montserrat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BF633D-213E-6044-A35A-FA14F56B52E5}"/>
              </a:ext>
            </a:extLst>
          </p:cNvPr>
          <p:cNvGrpSpPr/>
          <p:nvPr/>
        </p:nvGrpSpPr>
        <p:grpSpPr>
          <a:xfrm>
            <a:off x="4819650" y="3123804"/>
            <a:ext cx="1028701" cy="1028701"/>
            <a:chOff x="7227793" y="1470211"/>
            <a:chExt cx="1028701" cy="1028701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BA7D338-6D53-BA44-9B7F-35205F1710CD}"/>
                </a:ext>
              </a:extLst>
            </p:cNvPr>
            <p:cNvSpPr/>
            <p:nvPr/>
          </p:nvSpPr>
          <p:spPr>
            <a:xfrm>
              <a:off x="7227793" y="1470211"/>
              <a:ext cx="1028701" cy="1028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+mj-l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BB2975C-F51C-A84B-A044-1B423B872DBD}"/>
                </a:ext>
              </a:extLst>
            </p:cNvPr>
            <p:cNvSpPr/>
            <p:nvPr/>
          </p:nvSpPr>
          <p:spPr>
            <a:xfrm>
              <a:off x="7419413" y="1661831"/>
              <a:ext cx="645459" cy="64545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6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>
                  <a:latin typeface="+mj-lt"/>
                </a:rPr>
                <a:t>B</a:t>
              </a:r>
              <a:endParaRPr kumimoji="1" lang="ko-Kore-KR" altLang="en-US">
                <a:latin typeface="+mj-lt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F2AE908-7880-5043-8C91-59CE76CD7579}"/>
              </a:ext>
            </a:extLst>
          </p:cNvPr>
          <p:cNvSpPr txBox="1"/>
          <p:nvPr/>
        </p:nvSpPr>
        <p:spPr>
          <a:xfrm>
            <a:off x="5963769" y="3556858"/>
            <a:ext cx="337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>
                <a:solidFill>
                  <a:schemeClr val="tx2"/>
                </a:solidFill>
                <a:latin typeface="Montserrat" pitchFamily="2" charset="0"/>
              </a:rPr>
              <a:t>딥러닝</a:t>
            </a:r>
            <a:r>
              <a:rPr kumimoji="1" lang="ko-KR" altLang="en-US" b="1" dirty="0">
                <a:solidFill>
                  <a:schemeClr val="tx2"/>
                </a:solidFill>
                <a:latin typeface="Montserrat" pitchFamily="2" charset="0"/>
              </a:rPr>
              <a:t> 작동원리</a:t>
            </a:r>
            <a:endParaRPr kumimoji="1" lang="ko-Kore-KR" altLang="en-US" b="1" dirty="0">
              <a:solidFill>
                <a:schemeClr val="tx2"/>
              </a:solidFill>
              <a:latin typeface="Montserrat" pitchFamily="2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C7ECA68-D35D-6B42-B32D-36E37ADA532C}"/>
              </a:ext>
            </a:extLst>
          </p:cNvPr>
          <p:cNvGrpSpPr/>
          <p:nvPr/>
        </p:nvGrpSpPr>
        <p:grpSpPr>
          <a:xfrm>
            <a:off x="2462492" y="4843766"/>
            <a:ext cx="1028701" cy="1028701"/>
            <a:chOff x="7227793" y="1470211"/>
            <a:chExt cx="1028701" cy="102870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FC7FE7A-7300-204C-B7AF-3B32124D9409}"/>
                </a:ext>
              </a:extLst>
            </p:cNvPr>
            <p:cNvSpPr/>
            <p:nvPr/>
          </p:nvSpPr>
          <p:spPr>
            <a:xfrm>
              <a:off x="7227793" y="1470211"/>
              <a:ext cx="1028701" cy="10287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35E7D49-A638-1549-9D13-2ED1487354BD}"/>
                </a:ext>
              </a:extLst>
            </p:cNvPr>
            <p:cNvSpPr/>
            <p:nvPr/>
          </p:nvSpPr>
          <p:spPr>
            <a:xfrm>
              <a:off x="7419413" y="1661831"/>
              <a:ext cx="645459" cy="64545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6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atin typeface="+mj-lt"/>
                </a:rPr>
                <a:t>C</a:t>
              </a:r>
              <a:endParaRPr kumimoji="1" lang="ko-Kore-KR" altLang="en-US" dirty="0">
                <a:latin typeface="+mj-lt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25434DE-DFCE-8A41-A061-04F72F6A3428}"/>
              </a:ext>
            </a:extLst>
          </p:cNvPr>
          <p:cNvSpPr txBox="1"/>
          <p:nvPr/>
        </p:nvSpPr>
        <p:spPr>
          <a:xfrm>
            <a:off x="3682812" y="5280698"/>
            <a:ext cx="337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>
                <a:solidFill>
                  <a:schemeClr val="tx2"/>
                </a:solidFill>
                <a:latin typeface="Montserrat" pitchFamily="2" charset="0"/>
              </a:rPr>
              <a:t>경사하강법은</a:t>
            </a:r>
            <a:r>
              <a:rPr kumimoji="1" lang="ko-KR" altLang="en-US" b="1" dirty="0">
                <a:solidFill>
                  <a:schemeClr val="tx2"/>
                </a:solidFill>
                <a:latin typeface="Montserrat" pitchFamily="2" charset="0"/>
              </a:rPr>
              <a:t> 왜 필요하지</a:t>
            </a:r>
            <a:r>
              <a:rPr kumimoji="1" lang="en-US" altLang="ko-KR" b="1" dirty="0">
                <a:solidFill>
                  <a:schemeClr val="tx2"/>
                </a:solidFill>
                <a:latin typeface="Montserrat" pitchFamily="2" charset="0"/>
              </a:rPr>
              <a:t>?</a:t>
            </a:r>
            <a:endParaRPr kumimoji="1" lang="ko-Kore-KR" altLang="en-US" b="1" dirty="0">
              <a:solidFill>
                <a:schemeClr val="tx2"/>
              </a:solidFill>
              <a:latin typeface="Montserrat" pitchFamily="2" charset="0"/>
            </a:endParaRPr>
          </a:p>
        </p:txBody>
      </p:sp>
      <p:sp>
        <p:nvSpPr>
          <p:cNvPr id="28" name="직각 삼각형[R] 27">
            <a:extLst>
              <a:ext uri="{FF2B5EF4-FFF2-40B4-BE49-F238E27FC236}">
                <a16:creationId xmlns:a16="http://schemas.microsoft.com/office/drawing/2014/main" id="{279292E1-77CB-2741-B49F-2ACA64B188E4}"/>
              </a:ext>
            </a:extLst>
          </p:cNvPr>
          <p:cNvSpPr/>
          <p:nvPr/>
        </p:nvSpPr>
        <p:spPr>
          <a:xfrm flipH="1">
            <a:off x="5953684" y="1987381"/>
            <a:ext cx="6238316" cy="4870619"/>
          </a:xfrm>
          <a:prstGeom prst="rtTriangle">
            <a:avLst/>
          </a:prstGeom>
          <a:gradFill flip="none" rotWithShape="1">
            <a:gsLst>
              <a:gs pos="22000">
                <a:schemeClr val="accent3">
                  <a:lumMod val="50000"/>
                </a:schemeClr>
              </a:gs>
              <a:gs pos="0">
                <a:schemeClr val="accent2">
                  <a:lumMod val="50000"/>
                </a:schemeClr>
              </a:gs>
              <a:gs pos="59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45B316-F4BE-1E49-BE19-65A2904CC15B}"/>
              </a:ext>
            </a:extLst>
          </p:cNvPr>
          <p:cNvSpPr/>
          <p:nvPr/>
        </p:nvSpPr>
        <p:spPr>
          <a:xfrm>
            <a:off x="4819650" y="4696398"/>
            <a:ext cx="67717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latinLnBrk="1"/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Step Into </a:t>
            </a:r>
          </a:p>
          <a:p>
            <a:pPr lvl="0" algn="r" latinLnBrk="1"/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Your Future</a:t>
            </a:r>
          </a:p>
        </p:txBody>
      </p:sp>
    </p:spTree>
    <p:extLst>
      <p:ext uri="{BB962C8B-B14F-4D97-AF65-F5344CB8AC3E}">
        <p14:creationId xmlns:p14="http://schemas.microsoft.com/office/powerpoint/2010/main" val="824009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>
            <a:extLst>
              <a:ext uri="{FF2B5EF4-FFF2-40B4-BE49-F238E27FC236}">
                <a16:creationId xmlns:a16="http://schemas.microsoft.com/office/drawing/2014/main" id="{D68579FA-70AC-4AA7-AE43-0E2411BF3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역전파는 왜 하는가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2183C1A-1231-4A3D-B58A-A10B8B053D8E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101180" y="4150730"/>
            <a:ext cx="1218703" cy="256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7">
            <a:extLst>
              <a:ext uri="{FF2B5EF4-FFF2-40B4-BE49-F238E27FC236}">
                <a16:creationId xmlns:a16="http://schemas.microsoft.com/office/drawing/2014/main" id="{0C180420-B0BA-418B-99CB-8378CD9A3824}"/>
              </a:ext>
            </a:extLst>
          </p:cNvPr>
          <p:cNvSpPr/>
          <p:nvPr/>
        </p:nvSpPr>
        <p:spPr>
          <a:xfrm>
            <a:off x="694585" y="2629693"/>
            <a:ext cx="2491014" cy="320040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612704-A8A0-4528-9DA7-A8A0BA7187A4}"/>
              </a:ext>
            </a:extLst>
          </p:cNvPr>
          <p:cNvSpPr txBox="1"/>
          <p:nvPr/>
        </p:nvSpPr>
        <p:spPr>
          <a:xfrm>
            <a:off x="987786" y="2973202"/>
            <a:ext cx="1947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>
                <a:solidFill>
                  <a:schemeClr val="tx2"/>
                </a:solidFill>
                <a:latin typeface="Montserrat" pitchFamily="2" charset="0"/>
              </a:rPr>
              <a:t>AI</a:t>
            </a:r>
          </a:p>
          <a:p>
            <a:r>
              <a:rPr kumimoji="1" lang="en-US" altLang="ko-Kore-KR" sz="1400" dirty="0">
                <a:solidFill>
                  <a:schemeClr val="tx2"/>
                </a:solidFill>
                <a:latin typeface="Montserrat" pitchFamily="2" charset="0"/>
              </a:rPr>
              <a:t>TECHNOLOGY  </a:t>
            </a:r>
            <a:endParaRPr kumimoji="1" lang="ko-Kore-KR" altLang="en-US" sz="1400" dirty="0">
              <a:solidFill>
                <a:schemeClr val="tx2"/>
              </a:solidFill>
              <a:latin typeface="Montserrat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E10191-62F8-4D89-8565-F4ACD3D3D8C6}"/>
              </a:ext>
            </a:extLst>
          </p:cNvPr>
          <p:cNvSpPr txBox="1"/>
          <p:nvPr/>
        </p:nvSpPr>
        <p:spPr>
          <a:xfrm>
            <a:off x="987786" y="4770080"/>
            <a:ext cx="1947553" cy="39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700">
                <a:solidFill>
                  <a:schemeClr val="bg2">
                    <a:lumMod val="50000"/>
                  </a:schemeClr>
                </a:solidFill>
                <a:ea typeface="맑은 고딕" panose="020B0503020000020004" pitchFamily="50" charset="-127"/>
              </a:rPr>
              <a:t>Lorem ipsum dolor sit amet, te novum definiebas has, cum in modo reque neglegentur, tale.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3E7B0ED-B93E-4183-A734-18619C6229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87786" y="3654645"/>
            <a:ext cx="773920" cy="89406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AF07754-3E8F-4D4A-B211-FC53E6FCBC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alphaModFix amt="45000"/>
          </a:blip>
          <a:srcRect l="27425" t="18691"/>
          <a:stretch/>
        </p:blipFill>
        <p:spPr>
          <a:xfrm flipH="1">
            <a:off x="9920547" y="0"/>
            <a:ext cx="2271453" cy="254480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D9F8FF6-D2B7-45DC-BD07-B61CF6BAD341}"/>
              </a:ext>
            </a:extLst>
          </p:cNvPr>
          <p:cNvGrpSpPr/>
          <p:nvPr/>
        </p:nvGrpSpPr>
        <p:grpSpPr>
          <a:xfrm>
            <a:off x="4306608" y="2754666"/>
            <a:ext cx="7205429" cy="3020042"/>
            <a:chOff x="4154041" y="2125301"/>
            <a:chExt cx="7205429" cy="3020042"/>
          </a:xfrm>
        </p:grpSpPr>
        <p:sp>
          <p:nvSpPr>
            <p:cNvPr id="6" name="왼쪽 대괄호 5">
              <a:extLst>
                <a:ext uri="{FF2B5EF4-FFF2-40B4-BE49-F238E27FC236}">
                  <a16:creationId xmlns:a16="http://schemas.microsoft.com/office/drawing/2014/main" id="{512DE0CF-68E4-42F5-AFE0-350EC7CB1538}"/>
                </a:ext>
              </a:extLst>
            </p:cNvPr>
            <p:cNvSpPr/>
            <p:nvPr/>
          </p:nvSpPr>
          <p:spPr>
            <a:xfrm>
              <a:off x="4167316" y="2366842"/>
              <a:ext cx="303879" cy="2309045"/>
            </a:xfrm>
            <a:prstGeom prst="leftBracket">
              <a:avLst>
                <a:gd name="adj" fmla="val 108103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708406F-C959-403C-B5B5-A86C2F4110EB}"/>
                </a:ext>
              </a:extLst>
            </p:cNvPr>
            <p:cNvCxnSpPr>
              <a:cxnSpLocks/>
            </p:cNvCxnSpPr>
            <p:nvPr/>
          </p:nvCxnSpPr>
          <p:spPr>
            <a:xfrm>
              <a:off x="4154041" y="3521621"/>
              <a:ext cx="331031" cy="0"/>
            </a:xfrm>
            <a:prstGeom prst="straightConnector1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DA4910-4E37-44F1-9E9C-2B5CCBBD27F1}"/>
                </a:ext>
              </a:extLst>
            </p:cNvPr>
            <p:cNvSpPr/>
            <p:nvPr/>
          </p:nvSpPr>
          <p:spPr>
            <a:xfrm>
              <a:off x="4485073" y="3202858"/>
              <a:ext cx="2529357" cy="6410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>
                  <a:solidFill>
                    <a:schemeClr val="tx2"/>
                  </a:solidFill>
                  <a:latin typeface="Montserrat" pitchFamily="2" charset="0"/>
                </a:rPr>
                <a:t>순전파를 반복적으로 진행할 경우</a:t>
              </a:r>
              <a:r>
                <a:rPr kumimoji="1" lang="en-US" altLang="ko-KR" sz="1400" b="1" dirty="0">
                  <a:solidFill>
                    <a:schemeClr val="tx2"/>
                  </a:solidFill>
                  <a:latin typeface="Montserrat" pitchFamily="2" charset="0"/>
                </a:rPr>
                <a:t>, </a:t>
              </a:r>
              <a:r>
                <a:rPr kumimoji="1" lang="ko-KR" altLang="en-US" sz="1400" b="1" dirty="0">
                  <a:solidFill>
                    <a:schemeClr val="tx2"/>
                  </a:solidFill>
                  <a:latin typeface="Montserrat" pitchFamily="2" charset="0"/>
                </a:rPr>
                <a:t>과적합을 피할 수 없음</a:t>
              </a:r>
              <a:endParaRPr kumimoji="1" lang="en-US" altLang="ko" sz="1400" b="1" dirty="0">
                <a:solidFill>
                  <a:schemeClr val="tx2"/>
                </a:solidFill>
                <a:latin typeface="Montserrat" pitchFamily="2" charset="0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8FA1801-064F-4B73-AF3E-5B79A03FB67C}"/>
                </a:ext>
              </a:extLst>
            </p:cNvPr>
            <p:cNvGrpSpPr/>
            <p:nvPr/>
          </p:nvGrpSpPr>
          <p:grpSpPr>
            <a:xfrm>
              <a:off x="7014431" y="2461692"/>
              <a:ext cx="453170" cy="2122567"/>
              <a:chOff x="7014430" y="2461692"/>
              <a:chExt cx="1109231" cy="2122567"/>
            </a:xfrm>
          </p:grpSpPr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B802C3E7-652D-41AC-A42E-66F833C631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4430" y="2461692"/>
                <a:ext cx="1109231" cy="255"/>
              </a:xfrm>
              <a:prstGeom prst="straightConnector1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FBA9D6DD-7A0C-47B9-8F06-98BA87C713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4430" y="3521365"/>
                <a:ext cx="1109231" cy="256"/>
              </a:xfrm>
              <a:prstGeom prst="straightConnector1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8ADF0E5E-C485-491C-9250-216576073E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4430" y="4584003"/>
                <a:ext cx="1109231" cy="256"/>
              </a:xfrm>
              <a:prstGeom prst="straightConnector1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4D523C1-66BD-4E25-A0F8-93443CFBD3DC}"/>
                </a:ext>
              </a:extLst>
            </p:cNvPr>
            <p:cNvSpPr txBox="1"/>
            <p:nvPr/>
          </p:nvSpPr>
          <p:spPr>
            <a:xfrm>
              <a:off x="7728101" y="2170640"/>
              <a:ext cx="3631369" cy="79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순전파만을 통해 학습된 모델의 경우</a:t>
              </a:r>
              <a:r>
                <a:rPr kumimoji="1" lang="en-US" altLang="ko-KR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최초 가중치를 어떻게 </a:t>
              </a:r>
              <a:r>
                <a:rPr kumimoji="1" lang="ko-KR" altLang="en-US" sz="800" dirty="0" err="1">
                  <a:solidFill>
                    <a:schemeClr val="tx2"/>
                  </a:solidFill>
                  <a:ea typeface="맑은 고딕" panose="020B0503020000020004" pitchFamily="50" charset="-127"/>
                </a:rPr>
                <a:t>설정해야할지</a:t>
              </a:r>
              <a:endParaRPr kumimoji="1" lang="en-US" altLang="ko-KR" sz="800" dirty="0">
                <a:solidFill>
                  <a:schemeClr val="tx2"/>
                </a:solidFill>
                <a:ea typeface="맑은 고딕" panose="020B0503020000020004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모르기 때문에 랜덤하게 세팅을 하기 때문에 순전파만으로 만들어진 모델은</a:t>
              </a:r>
              <a:endParaRPr kumimoji="1" lang="en-US" altLang="ko-KR" sz="800" dirty="0">
                <a:solidFill>
                  <a:schemeClr val="tx2"/>
                </a:solidFill>
                <a:ea typeface="맑은 고딕" panose="020B0503020000020004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신뢰할 수 없음</a:t>
              </a:r>
              <a:endParaRPr kumimoji="1" lang="en-US" altLang="ko-KR" sz="800" dirty="0">
                <a:solidFill>
                  <a:schemeClr val="tx2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61B9612-B20F-4A5C-B9E6-913D0DE7136E}"/>
                </a:ext>
              </a:extLst>
            </p:cNvPr>
            <p:cNvSpPr txBox="1"/>
            <p:nvPr/>
          </p:nvSpPr>
          <p:spPr>
            <a:xfrm>
              <a:off x="7728101" y="3234812"/>
              <a:ext cx="3631369" cy="550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en-US" altLang="ko-KR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epoch  </a:t>
              </a: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횟수를 늘린다면 과적합이 될 수 있음</a:t>
              </a:r>
              <a:endParaRPr kumimoji="1" lang="en-US" altLang="ko-KR" sz="800" dirty="0">
                <a:solidFill>
                  <a:schemeClr val="tx2"/>
                </a:solidFill>
                <a:ea typeface="맑은 고딕" panose="020B0503020000020004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역전파를 통해 모든 데이터에서  좋은 성능을 낼 수 있는 모델을 만들고자 함 </a:t>
              </a:r>
              <a:endParaRPr kumimoji="1" lang="en-US" altLang="ko-Kore-KR" sz="800" dirty="0">
                <a:solidFill>
                  <a:schemeClr val="tx2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4F76E74-AC49-45C6-B240-A0A72DD6D735}"/>
                </a:ext>
              </a:extLst>
            </p:cNvPr>
            <p:cNvSpPr txBox="1"/>
            <p:nvPr/>
          </p:nvSpPr>
          <p:spPr>
            <a:xfrm>
              <a:off x="7728101" y="4314346"/>
              <a:ext cx="36313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오차역전파를 이용하여 미리 해당 노드에서 </a:t>
              </a:r>
              <a:r>
                <a:rPr lang="ko-KR" altLang="en-US" sz="800" dirty="0" err="1"/>
                <a:t>역전파되는</a:t>
              </a:r>
              <a:r>
                <a:rPr lang="ko-KR" altLang="en-US" sz="800" dirty="0"/>
                <a:t> 기울기의 변화에 대한 설정하면</a:t>
              </a:r>
              <a:r>
                <a:rPr lang="en-US" altLang="ko-KR" sz="800" dirty="0"/>
                <a:t>, </a:t>
              </a:r>
              <a:r>
                <a:rPr lang="ko-KR" altLang="en-US" sz="800" dirty="0"/>
                <a:t>따로 계산할 것도 없이 기울기를 알아낼 수 있음</a:t>
              </a:r>
              <a:r>
                <a:rPr lang="en-US" altLang="ko-KR" sz="800" dirty="0"/>
                <a:t> </a:t>
              </a:r>
            </a:p>
            <a:p>
              <a:endParaRPr lang="en-US" altLang="ko-KR" sz="800" dirty="0"/>
            </a:p>
            <a:p>
              <a:r>
                <a:rPr lang="ko-KR" altLang="en-US" sz="800" dirty="0" err="1"/>
                <a:t>편미분을</a:t>
              </a:r>
              <a:r>
                <a:rPr lang="ko-KR" altLang="en-US" sz="800" dirty="0"/>
                <a:t> 행하는 것은</a:t>
              </a:r>
              <a:r>
                <a:rPr lang="en-US" altLang="ko-KR" sz="800" dirty="0"/>
                <a:t>, </a:t>
              </a:r>
              <a:r>
                <a:rPr lang="ko-KR" altLang="en-US" sz="800" dirty="0"/>
                <a:t>정직하게 미분 연산으로 기울기를 구하는 것이라면</a:t>
              </a:r>
              <a:r>
                <a:rPr lang="en-US" altLang="ko-KR" sz="800" dirty="0"/>
                <a:t>,</a:t>
              </a:r>
            </a:p>
            <a:p>
              <a:r>
                <a:rPr lang="ko-KR" altLang="en-US" sz="800" dirty="0"/>
                <a:t>오차역전파는</a:t>
              </a:r>
              <a:r>
                <a:rPr lang="en-US" altLang="ko-KR" sz="800" dirty="0"/>
                <a:t>, </a:t>
              </a:r>
              <a:r>
                <a:rPr lang="ko-KR" altLang="en-US" sz="800" dirty="0" err="1"/>
                <a:t>노드별</a:t>
              </a:r>
              <a:r>
                <a:rPr lang="ko-KR" altLang="en-US" sz="800" dirty="0"/>
                <a:t> 미리 정해진 미분을 마치 상수와 같이 사용하며 앞쪽으로 곱하고 곱해주는 것과 같은 것입니다</a:t>
              </a:r>
              <a:r>
                <a:rPr lang="en-US" altLang="ko-KR" sz="800" dirty="0"/>
                <a:t>.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70959D3-E4A1-46C4-ABB1-EDD4F39A2ACE}"/>
                </a:ext>
              </a:extLst>
            </p:cNvPr>
            <p:cNvSpPr/>
            <p:nvPr/>
          </p:nvSpPr>
          <p:spPr>
            <a:xfrm>
              <a:off x="4485074" y="2125301"/>
              <a:ext cx="2529357" cy="6410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 err="1">
                  <a:solidFill>
                    <a:schemeClr val="tx2"/>
                  </a:solidFill>
                  <a:latin typeface="Montserrat" pitchFamily="2" charset="0"/>
                </a:rPr>
                <a:t>순전파</a:t>
              </a:r>
              <a:r>
                <a:rPr kumimoji="1" lang="ko-KR" altLang="en-US" sz="1400" b="1" dirty="0">
                  <a:solidFill>
                    <a:schemeClr val="tx2"/>
                  </a:solidFill>
                  <a:latin typeface="Montserrat" pitchFamily="2" charset="0"/>
                </a:rPr>
                <a:t> 결과를</a:t>
              </a:r>
              <a:br>
                <a:rPr kumimoji="1" lang="en-US" altLang="ko-KR" sz="1400" b="1" dirty="0">
                  <a:solidFill>
                    <a:schemeClr val="tx2"/>
                  </a:solidFill>
                  <a:latin typeface="Montserrat" pitchFamily="2" charset="0"/>
                </a:rPr>
              </a:br>
              <a:r>
                <a:rPr kumimoji="1" lang="ko-KR" altLang="en-US" sz="1400" b="1" dirty="0">
                  <a:solidFill>
                    <a:schemeClr val="tx2"/>
                  </a:solidFill>
                  <a:latin typeface="Montserrat" pitchFamily="2" charset="0"/>
                </a:rPr>
                <a:t>신뢰할 수 없음</a:t>
              </a:r>
              <a:endParaRPr kumimoji="1" lang="en-US" altLang="ko" sz="1400" b="1" dirty="0">
                <a:solidFill>
                  <a:schemeClr val="tx2"/>
                </a:solidFill>
                <a:latin typeface="Montserrat" pitchFamily="2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DB52FB7-D531-4C35-B275-ACE4DF9245F3}"/>
                </a:ext>
              </a:extLst>
            </p:cNvPr>
            <p:cNvSpPr/>
            <p:nvPr/>
          </p:nvSpPr>
          <p:spPr>
            <a:xfrm>
              <a:off x="4485074" y="4267304"/>
              <a:ext cx="2529357" cy="6410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 err="1">
                  <a:solidFill>
                    <a:schemeClr val="tx2"/>
                  </a:solidFill>
                  <a:latin typeface="Montserrat" pitchFamily="2" charset="0"/>
                </a:rPr>
                <a:t>연산량을</a:t>
              </a:r>
              <a:r>
                <a:rPr kumimoji="1" lang="ko-KR" altLang="en-US" sz="1400" b="1" dirty="0">
                  <a:solidFill>
                    <a:schemeClr val="tx2"/>
                  </a:solidFill>
                  <a:latin typeface="Montserrat" pitchFamily="2" charset="0"/>
                </a:rPr>
                <a:t> 줄이기 위해서</a:t>
              </a:r>
              <a:endParaRPr kumimoji="1" lang="en-US" altLang="ko" sz="1400" b="1" dirty="0">
                <a:solidFill>
                  <a:schemeClr val="tx2"/>
                </a:solidFill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664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22AEE8-7F1C-8042-8ADE-39DC0AFCD84A}"/>
              </a:ext>
            </a:extLst>
          </p:cNvPr>
          <p:cNvSpPr txBox="1"/>
          <p:nvPr/>
        </p:nvSpPr>
        <p:spPr>
          <a:xfrm>
            <a:off x="491072" y="5816430"/>
            <a:ext cx="32615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>
                <a:solidFill>
                  <a:schemeClr val="bg1"/>
                </a:solidFill>
                <a:latin typeface="Montserrat" pitchFamily="2" charset="0"/>
              </a:rPr>
              <a:t>ARTIFICIAL </a:t>
            </a:r>
          </a:p>
          <a:p>
            <a:r>
              <a:rPr kumimoji="1" lang="en-US" altLang="ko-Kore-KR" sz="1050">
                <a:solidFill>
                  <a:schemeClr val="bg1"/>
                </a:solidFill>
                <a:latin typeface="Montserrat" pitchFamily="2" charset="0"/>
              </a:rPr>
              <a:t>INTELLIGENCE </a:t>
            </a:r>
          </a:p>
          <a:p>
            <a:r>
              <a:rPr kumimoji="1" lang="en-US" altLang="ko-Kore-KR" sz="1050">
                <a:solidFill>
                  <a:schemeClr val="bg1"/>
                </a:solidFill>
                <a:latin typeface="Montserrat" pitchFamily="2" charset="0"/>
              </a:rPr>
              <a:t>TECHNOLOGY  </a:t>
            </a:r>
            <a:endParaRPr kumimoji="1" lang="ko-Kore-KR" altLang="en-US" sz="105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D7AD68-747C-8B4B-89F1-3951FA1A54D9}"/>
              </a:ext>
            </a:extLst>
          </p:cNvPr>
          <p:cNvSpPr/>
          <p:nvPr/>
        </p:nvSpPr>
        <p:spPr>
          <a:xfrm>
            <a:off x="491072" y="4040577"/>
            <a:ext cx="11700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How AI Technology Changes Our Daily Life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D938FC-BC1A-4C02-AA02-22B532D309D5}"/>
              </a:ext>
            </a:extLst>
          </p:cNvPr>
          <p:cNvGrpSpPr/>
          <p:nvPr/>
        </p:nvGrpSpPr>
        <p:grpSpPr>
          <a:xfrm>
            <a:off x="1240989" y="1249053"/>
            <a:ext cx="9539068" cy="3114521"/>
            <a:chOff x="1240989" y="219075"/>
            <a:chExt cx="9539068" cy="311452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C04BDAD-B952-D548-ACC6-074A1E69526E}"/>
                </a:ext>
              </a:extLst>
            </p:cNvPr>
            <p:cNvSpPr/>
            <p:nvPr/>
          </p:nvSpPr>
          <p:spPr>
            <a:xfrm>
              <a:off x="8065169" y="219075"/>
              <a:ext cx="20980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latinLnBrk="1"/>
              <a:r>
                <a:rPr lang="en-US" altLang="ko-KR" sz="3200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+mj-lt"/>
                </a:rPr>
                <a:t>03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4EECC79-6100-B54D-B392-311DF087C4E5}"/>
                </a:ext>
              </a:extLst>
            </p:cNvPr>
            <p:cNvSpPr/>
            <p:nvPr/>
          </p:nvSpPr>
          <p:spPr>
            <a:xfrm>
              <a:off x="4677589" y="229542"/>
              <a:ext cx="20980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latinLnBrk="1"/>
              <a:r>
                <a:rPr lang="en-US" altLang="ko-KR" sz="3200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+mj-lt"/>
                </a:rPr>
                <a:t>02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78B9829-25C9-BA49-9436-13DD1218FD8B}"/>
                </a:ext>
              </a:extLst>
            </p:cNvPr>
            <p:cNvSpPr/>
            <p:nvPr/>
          </p:nvSpPr>
          <p:spPr>
            <a:xfrm>
              <a:off x="1240989" y="233447"/>
              <a:ext cx="20980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latinLnBrk="1"/>
              <a:r>
                <a:rPr lang="en-US" altLang="ko-KR" sz="3200" dirty="0">
                  <a:solidFill>
                    <a:schemeClr val="tx2">
                      <a:lumMod val="10000"/>
                      <a:lumOff val="90000"/>
                    </a:schemeClr>
                  </a:solidFill>
                  <a:latin typeface="+mj-lt"/>
                </a:rPr>
                <a:t>01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C76F32-589B-F742-AFA6-E03DF7ED8874}"/>
                </a:ext>
              </a:extLst>
            </p:cNvPr>
            <p:cNvSpPr txBox="1"/>
            <p:nvPr/>
          </p:nvSpPr>
          <p:spPr>
            <a:xfrm>
              <a:off x="1271001" y="1305925"/>
              <a:ext cx="2695881" cy="550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최초 가중치를 랜덤하게 설정하여 </a:t>
              </a:r>
              <a:r>
                <a:rPr kumimoji="1" lang="ko-KR" altLang="en-US" sz="800" dirty="0" err="1">
                  <a:solidFill>
                    <a:schemeClr val="tx2"/>
                  </a:solidFill>
                  <a:ea typeface="맑은 고딕" panose="020B0503020000020004" pitchFamily="50" charset="-127"/>
                </a:rPr>
                <a:t>순전파</a:t>
              </a: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 진행함</a:t>
              </a:r>
              <a:endParaRPr kumimoji="1" lang="en-US" altLang="ko-KR" sz="800" dirty="0">
                <a:solidFill>
                  <a:schemeClr val="tx2"/>
                </a:solidFill>
                <a:ea typeface="맑은 고딕" panose="020B0503020000020004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랜덤하게 가중치를 설정하였기에 오차가 당연히 발생됨</a:t>
              </a:r>
              <a:endParaRPr kumimoji="1" lang="en-US" altLang="ko-Kore-KR" sz="800" dirty="0">
                <a:solidFill>
                  <a:schemeClr val="tx2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D46C4D-9ADB-2B47-968C-30073FBBEE5F}"/>
                </a:ext>
              </a:extLst>
            </p:cNvPr>
            <p:cNvSpPr txBox="1"/>
            <p:nvPr/>
          </p:nvSpPr>
          <p:spPr>
            <a:xfrm>
              <a:off x="1271001" y="889803"/>
              <a:ext cx="2695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 err="1">
                  <a:solidFill>
                    <a:schemeClr val="tx2"/>
                  </a:solidFill>
                  <a:latin typeface="Montserrat" pitchFamily="2" charset="0"/>
                </a:rPr>
                <a:t>순전파</a:t>
              </a:r>
              <a:endParaRPr kumimoji="1" lang="ko-Kore-KR" altLang="en-US" sz="1400" dirty="0">
                <a:solidFill>
                  <a:schemeClr val="tx2"/>
                </a:solidFill>
                <a:latin typeface="Montserrat" pitchFamily="2" charset="0"/>
              </a:endParaRPr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249C8DDE-D866-8C42-8A9A-2864802743E7}"/>
                </a:ext>
              </a:extLst>
            </p:cNvPr>
            <p:cNvCxnSpPr>
              <a:cxnSpLocks/>
            </p:cNvCxnSpPr>
            <p:nvPr/>
          </p:nvCxnSpPr>
          <p:spPr>
            <a:xfrm>
              <a:off x="4247620" y="889803"/>
              <a:ext cx="0" cy="133936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8616FD-3145-B146-8530-937562A2FF77}"/>
                </a:ext>
              </a:extLst>
            </p:cNvPr>
            <p:cNvSpPr txBox="1"/>
            <p:nvPr/>
          </p:nvSpPr>
          <p:spPr>
            <a:xfrm>
              <a:off x="4677589" y="1305925"/>
              <a:ext cx="2695881" cy="2027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en-US" altLang="ko-Kore-KR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I1</a:t>
              </a: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이 변화하게 되면 </a:t>
              </a:r>
              <a:r>
                <a:rPr kumimoji="1" lang="en-US" altLang="ko-KR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y1</a:t>
              </a: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는 당연히 변하겠죠</a:t>
              </a:r>
              <a:r>
                <a:rPr kumimoji="1" lang="en-US" altLang="ko-KR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?</a:t>
              </a:r>
            </a:p>
            <a:p>
              <a:pPr>
                <a:lnSpc>
                  <a:spcPct val="200000"/>
                </a:lnSpc>
              </a:pPr>
              <a:endParaRPr kumimoji="1" lang="en-US" altLang="ko-KR" sz="800" dirty="0">
                <a:solidFill>
                  <a:schemeClr val="tx2"/>
                </a:solidFill>
                <a:ea typeface="맑은 고딕" panose="020B0503020000020004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이 말을 그대로</a:t>
              </a:r>
              <a:endParaRPr kumimoji="1" lang="en-US" altLang="ko-KR" sz="800" dirty="0">
                <a:solidFill>
                  <a:schemeClr val="tx2"/>
                </a:solidFill>
                <a:ea typeface="맑은 고딕" panose="020B0503020000020004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 미분의 관점에 서 이야기를 해보면</a:t>
              </a:r>
              <a:endParaRPr kumimoji="1" lang="en-US" altLang="ko-KR" sz="800" dirty="0">
                <a:solidFill>
                  <a:schemeClr val="tx2"/>
                </a:solidFill>
                <a:ea typeface="맑은 고딕" panose="020B0503020000020004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kumimoji="1" lang="en-US" altLang="ko-KR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Y1</a:t>
              </a: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의 </a:t>
              </a:r>
              <a:r>
                <a:rPr kumimoji="1" lang="en-US" altLang="ko-KR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I1</a:t>
              </a: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에 대한 </a:t>
              </a:r>
              <a:r>
                <a:rPr kumimoji="1" lang="ko-KR" altLang="en-US" sz="800" dirty="0" err="1">
                  <a:solidFill>
                    <a:schemeClr val="tx2"/>
                  </a:solidFill>
                  <a:ea typeface="맑은 고딕" panose="020B0503020000020004" pitchFamily="50" charset="-127"/>
                </a:rPr>
                <a:t>미분값이</a:t>
              </a: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 무엇인가요</a:t>
              </a:r>
              <a:r>
                <a:rPr kumimoji="1" lang="en-US" altLang="ko-KR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? </a:t>
              </a: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라는 말과 동일함</a:t>
              </a:r>
              <a:endParaRPr kumimoji="1" lang="en-US" altLang="ko-KR" sz="800" dirty="0">
                <a:solidFill>
                  <a:schemeClr val="tx2"/>
                </a:solidFill>
                <a:ea typeface="맑은 고딕" panose="020B0503020000020004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kumimoji="1" lang="en-US" altLang="ko-KR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I1</a:t>
              </a: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까지 미분을 하려면 쭉</a:t>
              </a:r>
              <a:r>
                <a:rPr kumimoji="1" lang="en-US" altLang="ko-KR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~ </a:t>
              </a: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연계가 되어 미분이 이루어지게 되는데</a:t>
              </a:r>
              <a:r>
                <a:rPr kumimoji="1" lang="en-US" altLang="ko-KR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이것을 </a:t>
              </a:r>
              <a:r>
                <a:rPr kumimoji="1" lang="en-US" altLang="ko-KR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chain rule</a:t>
              </a: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이라고 한다</a:t>
              </a:r>
              <a:r>
                <a:rPr kumimoji="1" lang="en-US" altLang="ko-KR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. </a:t>
              </a:r>
            </a:p>
            <a:p>
              <a:pPr>
                <a:lnSpc>
                  <a:spcPct val="200000"/>
                </a:lnSpc>
              </a:pPr>
              <a:endParaRPr kumimoji="1" lang="en-US" altLang="ko-Kore-KR" sz="800" dirty="0">
                <a:solidFill>
                  <a:schemeClr val="tx2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E6B710-09E3-DD4A-95AA-F82800A96F2B}"/>
                </a:ext>
              </a:extLst>
            </p:cNvPr>
            <p:cNvSpPr txBox="1"/>
            <p:nvPr/>
          </p:nvSpPr>
          <p:spPr>
            <a:xfrm>
              <a:off x="4677589" y="889803"/>
              <a:ext cx="2695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 err="1">
                  <a:solidFill>
                    <a:schemeClr val="tx2"/>
                  </a:solidFill>
                  <a:latin typeface="Montserrat" pitchFamily="2" charset="0"/>
                </a:rPr>
                <a:t>역전파</a:t>
              </a:r>
              <a:r>
                <a:rPr kumimoji="1" lang="en-US" altLang="ko-KR" sz="1400" dirty="0">
                  <a:solidFill>
                    <a:schemeClr val="tx2"/>
                  </a:solidFill>
                  <a:latin typeface="Montserrat" pitchFamily="2" charset="0"/>
                </a:rPr>
                <a:t>(</a:t>
              </a:r>
              <a:r>
                <a:rPr kumimoji="1" lang="ko-KR" altLang="en-US" sz="1400" dirty="0">
                  <a:solidFill>
                    <a:schemeClr val="tx2"/>
                  </a:solidFill>
                  <a:latin typeface="Montserrat" pitchFamily="2" charset="0"/>
                </a:rPr>
                <a:t>가중치 업데이트</a:t>
              </a:r>
              <a:r>
                <a:rPr kumimoji="1" lang="en-US" altLang="ko-KR" sz="1400" dirty="0">
                  <a:solidFill>
                    <a:schemeClr val="tx2"/>
                  </a:solidFill>
                  <a:latin typeface="Montserrat" pitchFamily="2" charset="0"/>
                </a:rPr>
                <a:t>)</a:t>
              </a:r>
              <a:endParaRPr kumimoji="1" lang="ko-Kore-KR" altLang="en-US" sz="1400" dirty="0">
                <a:solidFill>
                  <a:schemeClr val="tx2"/>
                </a:solidFill>
                <a:latin typeface="Montserrat" pitchFamily="2" charset="0"/>
              </a:endParaRPr>
            </a:p>
          </p:txBody>
        </p: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9343FEB3-9612-3E48-9E7D-891CDC313250}"/>
                </a:ext>
              </a:extLst>
            </p:cNvPr>
            <p:cNvCxnSpPr>
              <a:cxnSpLocks/>
            </p:cNvCxnSpPr>
            <p:nvPr/>
          </p:nvCxnSpPr>
          <p:spPr>
            <a:xfrm>
              <a:off x="7654208" y="889803"/>
              <a:ext cx="0" cy="133936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0D6F61-4A3F-104E-A393-9EEC92CB9233}"/>
                </a:ext>
              </a:extLst>
            </p:cNvPr>
            <p:cNvSpPr txBox="1"/>
            <p:nvPr/>
          </p:nvSpPr>
          <p:spPr>
            <a:xfrm>
              <a:off x="8084176" y="1305925"/>
              <a:ext cx="2695881" cy="795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이러한 </a:t>
              </a:r>
              <a:r>
                <a:rPr kumimoji="1" lang="en-US" altLang="ko-KR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chain rule</a:t>
              </a: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 방법으로 모든 노드의 가중치가 </a:t>
              </a:r>
              <a:endParaRPr kumimoji="1" lang="en-US" altLang="ko-KR" sz="800" dirty="0">
                <a:solidFill>
                  <a:schemeClr val="tx2"/>
                </a:solidFill>
                <a:ea typeface="맑은 고딕" panose="020B0503020000020004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업데이트되면서 더 정확하게 예측할 수 있도록 학습이 되는 과정을 </a:t>
              </a:r>
              <a:r>
                <a:rPr kumimoji="1" lang="ko-KR" altLang="en-US" sz="800" dirty="0" err="1">
                  <a:solidFill>
                    <a:schemeClr val="tx2"/>
                  </a:solidFill>
                  <a:ea typeface="맑은 고딕" panose="020B0503020000020004" pitchFamily="50" charset="-127"/>
                </a:rPr>
                <a:t>역전파라고</a:t>
              </a:r>
              <a:r>
                <a:rPr kumimoji="1" lang="ko-KR" altLang="en-US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 한다</a:t>
              </a:r>
              <a:r>
                <a:rPr kumimoji="1" lang="en-US" altLang="ko-KR" sz="800" dirty="0">
                  <a:solidFill>
                    <a:schemeClr val="tx2"/>
                  </a:solidFill>
                  <a:ea typeface="맑은 고딕" panose="020B0503020000020004" pitchFamily="50" charset="-127"/>
                </a:rPr>
                <a:t>.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15DF0C-A8CC-EC41-A17C-9F8E52A8B1EF}"/>
                </a:ext>
              </a:extLst>
            </p:cNvPr>
            <p:cNvSpPr txBox="1"/>
            <p:nvPr/>
          </p:nvSpPr>
          <p:spPr>
            <a:xfrm>
              <a:off x="8084176" y="889803"/>
              <a:ext cx="2695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>
                  <a:solidFill>
                    <a:schemeClr val="tx2"/>
                  </a:solidFill>
                  <a:latin typeface="Montserrat" pitchFamily="2" charset="0"/>
                </a:rPr>
                <a:t>반복된 데이터</a:t>
              </a:r>
              <a:r>
                <a:rPr kumimoji="1" lang="en-US" altLang="ko-KR" sz="1400" dirty="0">
                  <a:solidFill>
                    <a:schemeClr val="tx2"/>
                  </a:solidFill>
                  <a:latin typeface="Montserrat" pitchFamily="2" charset="0"/>
                </a:rPr>
                <a:t>(</a:t>
              </a:r>
              <a:r>
                <a:rPr kumimoji="1" lang="ko-KR" altLang="en-US" sz="1400" dirty="0">
                  <a:solidFill>
                    <a:schemeClr val="tx2"/>
                  </a:solidFill>
                  <a:latin typeface="Montserrat" pitchFamily="2" charset="0"/>
                </a:rPr>
                <a:t>이미지</a:t>
              </a:r>
              <a:r>
                <a:rPr kumimoji="1" lang="en-US" altLang="ko-KR" sz="1400" dirty="0">
                  <a:solidFill>
                    <a:schemeClr val="tx2"/>
                  </a:solidFill>
                  <a:latin typeface="Montserrat" pitchFamily="2" charset="0"/>
                </a:rPr>
                <a:t>) </a:t>
              </a:r>
              <a:r>
                <a:rPr kumimoji="1" lang="ko-KR" altLang="en-US" sz="1400" dirty="0">
                  <a:solidFill>
                    <a:schemeClr val="tx2"/>
                  </a:solidFill>
                  <a:latin typeface="Montserrat" pitchFamily="2" charset="0"/>
                </a:rPr>
                <a:t>학습</a:t>
              </a:r>
              <a:endParaRPr kumimoji="1" lang="ko-Kore-KR" altLang="en-US" sz="1400" dirty="0">
                <a:solidFill>
                  <a:schemeClr val="tx2"/>
                </a:solidFill>
                <a:latin typeface="Montserrat" pitchFamily="2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D33568E-8656-4306-A09F-F3FA37495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4363574"/>
            <a:ext cx="4812773" cy="2462096"/>
          </a:xfrm>
          <a:prstGeom prst="rect">
            <a:avLst/>
          </a:prstGeom>
        </p:spPr>
      </p:pic>
      <p:sp>
        <p:nvSpPr>
          <p:cNvPr id="24" name="제목 31">
            <a:extLst>
              <a:ext uri="{FF2B5EF4-FFF2-40B4-BE49-F238E27FC236}">
                <a16:creationId xmlns:a16="http://schemas.microsoft.com/office/drawing/2014/main" id="{6288A000-0E80-43F1-9EC1-E16F038E6AE6}"/>
              </a:ext>
            </a:extLst>
          </p:cNvPr>
          <p:cNvSpPr txBox="1">
            <a:spLocks/>
          </p:cNvSpPr>
          <p:nvPr/>
        </p:nvSpPr>
        <p:spPr>
          <a:xfrm>
            <a:off x="599641" y="509834"/>
            <a:ext cx="6867959" cy="18391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4000" b="1" dirty="0" err="1">
                <a:solidFill>
                  <a:schemeClr val="tx2"/>
                </a:solidFill>
                <a:latin typeface="Montserrat" pitchFamily="2" charset="0"/>
              </a:rPr>
              <a:t>딥러닝</a:t>
            </a:r>
            <a:r>
              <a:rPr kumimoji="1" lang="ko-KR" altLang="en-US" sz="4000" b="1" dirty="0">
                <a:solidFill>
                  <a:schemeClr val="tx2"/>
                </a:solidFill>
                <a:latin typeface="Montserrat" pitchFamily="2" charset="0"/>
              </a:rPr>
              <a:t> 작동원리</a:t>
            </a:r>
            <a:endParaRPr kumimoji="1" lang="ko-Kore-KR" altLang="en-US" sz="4000" b="1" dirty="0">
              <a:solidFill>
                <a:schemeClr val="tx2"/>
              </a:solidFill>
              <a:latin typeface="Montserrat" pitchFamily="2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3B1F8E0-9203-4026-BD87-C0E010694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97967"/>
            <a:ext cx="5753914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4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자유형 4">
            <a:extLst>
              <a:ext uri="{FF2B5EF4-FFF2-40B4-BE49-F238E27FC236}">
                <a16:creationId xmlns:a16="http://schemas.microsoft.com/office/drawing/2014/main" id="{51F0F272-C8B7-44C9-BE8E-FC74242F1382}"/>
              </a:ext>
            </a:extLst>
          </p:cNvPr>
          <p:cNvSpPr/>
          <p:nvPr/>
        </p:nvSpPr>
        <p:spPr>
          <a:xfrm>
            <a:off x="2" y="-3"/>
            <a:ext cx="3677372" cy="3812275"/>
          </a:xfrm>
          <a:custGeom>
            <a:avLst/>
            <a:gdLst>
              <a:gd name="connsiteX0" fmla="*/ 0 w 5723575"/>
              <a:gd name="connsiteY0" fmla="*/ 0 h 3812275"/>
              <a:gd name="connsiteX1" fmla="*/ 5723575 w 5723575"/>
              <a:gd name="connsiteY1" fmla="*/ 0 h 3812275"/>
              <a:gd name="connsiteX2" fmla="*/ 0 w 5723575"/>
              <a:gd name="connsiteY2" fmla="*/ 3812275 h 381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23575" h="3812275">
                <a:moveTo>
                  <a:pt x="0" y="0"/>
                </a:moveTo>
                <a:lnTo>
                  <a:pt x="5723575" y="0"/>
                </a:lnTo>
                <a:lnTo>
                  <a:pt x="0" y="3812275"/>
                </a:lnTo>
                <a:close/>
              </a:path>
            </a:pathLst>
          </a:custGeom>
          <a:gradFill flip="none" rotWithShape="1">
            <a:gsLst>
              <a:gs pos="82000">
                <a:schemeClr val="accent2">
                  <a:lumMod val="50000"/>
                </a:schemeClr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A4012B6-844C-4E14-9998-19058D056B5C}"/>
              </a:ext>
            </a:extLst>
          </p:cNvPr>
          <p:cNvGrpSpPr/>
          <p:nvPr/>
        </p:nvGrpSpPr>
        <p:grpSpPr>
          <a:xfrm>
            <a:off x="2478308" y="4453974"/>
            <a:ext cx="9229895" cy="2257487"/>
            <a:chOff x="0" y="2925938"/>
            <a:chExt cx="11220450" cy="3466169"/>
          </a:xfrm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65D4D1A-779E-4E1C-8FD4-C54D6D7AE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397245"/>
              <a:ext cx="2820654" cy="2994862"/>
            </a:xfrm>
            <a:custGeom>
              <a:avLst/>
              <a:gdLst>
                <a:gd name="connsiteX0" fmla="*/ 2054846 w 2820654"/>
                <a:gd name="connsiteY0" fmla="*/ 0 h 2994862"/>
                <a:gd name="connsiteX1" fmla="*/ 2820654 w 2820654"/>
                <a:gd name="connsiteY1" fmla="*/ 0 h 2994862"/>
                <a:gd name="connsiteX2" fmla="*/ 0 w 2820654"/>
                <a:gd name="connsiteY2" fmla="*/ 2994862 h 2994862"/>
                <a:gd name="connsiteX3" fmla="*/ 0 w 2820654"/>
                <a:gd name="connsiteY3" fmla="*/ 2110984 h 299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654" h="2994862">
                  <a:moveTo>
                    <a:pt x="2054846" y="0"/>
                  </a:moveTo>
                  <a:lnTo>
                    <a:pt x="2820654" y="0"/>
                  </a:lnTo>
                  <a:lnTo>
                    <a:pt x="0" y="2994862"/>
                  </a:lnTo>
                  <a:lnTo>
                    <a:pt x="0" y="2110984"/>
                  </a:lnTo>
                  <a:close/>
                </a:path>
              </a:pathLst>
            </a:custGeom>
            <a:gradFill flip="none" rotWithShape="1">
              <a:gsLst>
                <a:gs pos="41000">
                  <a:schemeClr val="accent3">
                    <a:lumMod val="50000"/>
                  </a:schemeClr>
                </a:gs>
                <a:gs pos="0">
                  <a:schemeClr val="accent2">
                    <a:lumMod val="5000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78EEB2E6-FF0F-41F2-BE03-674D857F1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779" y="3397245"/>
              <a:ext cx="1829413" cy="1094547"/>
            </a:xfrm>
            <a:custGeom>
              <a:avLst/>
              <a:gdLst>
                <a:gd name="T0" fmla="*/ 590 w 590"/>
                <a:gd name="T1" fmla="*/ 353 h 353"/>
                <a:gd name="T2" fmla="*/ 247 w 590"/>
                <a:gd name="T3" fmla="*/ 0 h 353"/>
                <a:gd name="T4" fmla="*/ 0 w 590"/>
                <a:gd name="T5" fmla="*/ 0 h 353"/>
                <a:gd name="T6" fmla="*/ 333 w 590"/>
                <a:gd name="T7" fmla="*/ 353 h 353"/>
                <a:gd name="T8" fmla="*/ 590 w 590"/>
                <a:gd name="T9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353">
                  <a:moveTo>
                    <a:pt x="590" y="353"/>
                  </a:moveTo>
                  <a:lnTo>
                    <a:pt x="247" y="0"/>
                  </a:lnTo>
                  <a:lnTo>
                    <a:pt x="0" y="0"/>
                  </a:lnTo>
                  <a:lnTo>
                    <a:pt x="333" y="353"/>
                  </a:lnTo>
                  <a:lnTo>
                    <a:pt x="590" y="353"/>
                  </a:lnTo>
                  <a:close/>
                </a:path>
              </a:pathLst>
            </a:custGeom>
            <a:gradFill flip="none" rotWithShape="1">
              <a:gsLst>
                <a:gs pos="41000">
                  <a:schemeClr val="accent3">
                    <a:lumMod val="50000"/>
                  </a:schemeClr>
                </a:gs>
                <a:gs pos="0">
                  <a:schemeClr val="accent2">
                    <a:lumMod val="5000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E8A73BD3-6F43-4527-A5F5-54DD0AE30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311" y="3397245"/>
              <a:ext cx="1829413" cy="1094547"/>
            </a:xfrm>
            <a:custGeom>
              <a:avLst/>
              <a:gdLst>
                <a:gd name="T0" fmla="*/ 0 w 590"/>
                <a:gd name="T1" fmla="*/ 353 h 353"/>
                <a:gd name="T2" fmla="*/ 343 w 590"/>
                <a:gd name="T3" fmla="*/ 0 h 353"/>
                <a:gd name="T4" fmla="*/ 590 w 590"/>
                <a:gd name="T5" fmla="*/ 0 h 353"/>
                <a:gd name="T6" fmla="*/ 257 w 590"/>
                <a:gd name="T7" fmla="*/ 353 h 353"/>
                <a:gd name="T8" fmla="*/ 0 w 590"/>
                <a:gd name="T9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353">
                  <a:moveTo>
                    <a:pt x="0" y="353"/>
                  </a:moveTo>
                  <a:lnTo>
                    <a:pt x="343" y="0"/>
                  </a:lnTo>
                  <a:lnTo>
                    <a:pt x="590" y="0"/>
                  </a:lnTo>
                  <a:lnTo>
                    <a:pt x="257" y="353"/>
                  </a:lnTo>
                  <a:lnTo>
                    <a:pt x="0" y="353"/>
                  </a:lnTo>
                  <a:close/>
                </a:path>
              </a:pathLst>
            </a:custGeom>
            <a:gradFill flip="none" rotWithShape="1">
              <a:gsLst>
                <a:gs pos="41000">
                  <a:schemeClr val="accent3">
                    <a:lumMod val="50000"/>
                  </a:schemeClr>
                </a:gs>
                <a:gs pos="0">
                  <a:schemeClr val="accent2">
                    <a:lumMod val="5000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715DC27F-AA36-4DBF-A041-1B26155D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0852" y="3397245"/>
              <a:ext cx="1829413" cy="1094547"/>
            </a:xfrm>
            <a:custGeom>
              <a:avLst/>
              <a:gdLst>
                <a:gd name="T0" fmla="*/ 590 w 590"/>
                <a:gd name="T1" fmla="*/ 353 h 353"/>
                <a:gd name="T2" fmla="*/ 247 w 590"/>
                <a:gd name="T3" fmla="*/ 0 h 353"/>
                <a:gd name="T4" fmla="*/ 0 w 590"/>
                <a:gd name="T5" fmla="*/ 0 h 353"/>
                <a:gd name="T6" fmla="*/ 333 w 590"/>
                <a:gd name="T7" fmla="*/ 353 h 353"/>
                <a:gd name="T8" fmla="*/ 590 w 590"/>
                <a:gd name="T9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353">
                  <a:moveTo>
                    <a:pt x="590" y="353"/>
                  </a:moveTo>
                  <a:lnTo>
                    <a:pt x="247" y="0"/>
                  </a:lnTo>
                  <a:lnTo>
                    <a:pt x="0" y="0"/>
                  </a:lnTo>
                  <a:lnTo>
                    <a:pt x="333" y="353"/>
                  </a:lnTo>
                  <a:lnTo>
                    <a:pt x="590" y="353"/>
                  </a:lnTo>
                  <a:close/>
                </a:path>
              </a:pathLst>
            </a:custGeom>
            <a:gradFill flip="none" rotWithShape="1">
              <a:gsLst>
                <a:gs pos="41000">
                  <a:schemeClr val="accent3">
                    <a:lumMod val="50000"/>
                  </a:schemeClr>
                </a:gs>
                <a:gs pos="0">
                  <a:schemeClr val="accent2">
                    <a:lumMod val="5000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6A959834-5217-4DE8-A15D-BD310EA38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384" y="3397245"/>
              <a:ext cx="1829413" cy="1094547"/>
            </a:xfrm>
            <a:custGeom>
              <a:avLst/>
              <a:gdLst>
                <a:gd name="T0" fmla="*/ 0 w 590"/>
                <a:gd name="T1" fmla="*/ 353 h 353"/>
                <a:gd name="T2" fmla="*/ 343 w 590"/>
                <a:gd name="T3" fmla="*/ 0 h 353"/>
                <a:gd name="T4" fmla="*/ 590 w 590"/>
                <a:gd name="T5" fmla="*/ 0 h 353"/>
                <a:gd name="T6" fmla="*/ 257 w 590"/>
                <a:gd name="T7" fmla="*/ 353 h 353"/>
                <a:gd name="T8" fmla="*/ 0 w 590"/>
                <a:gd name="T9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353">
                  <a:moveTo>
                    <a:pt x="0" y="353"/>
                  </a:moveTo>
                  <a:lnTo>
                    <a:pt x="343" y="0"/>
                  </a:lnTo>
                  <a:lnTo>
                    <a:pt x="590" y="0"/>
                  </a:lnTo>
                  <a:lnTo>
                    <a:pt x="257" y="353"/>
                  </a:lnTo>
                  <a:lnTo>
                    <a:pt x="0" y="353"/>
                  </a:lnTo>
                  <a:close/>
                </a:path>
              </a:pathLst>
            </a:custGeom>
            <a:gradFill flip="none" rotWithShape="1">
              <a:gsLst>
                <a:gs pos="41000">
                  <a:schemeClr val="accent3">
                    <a:lumMod val="50000"/>
                  </a:schemeClr>
                </a:gs>
                <a:gs pos="0">
                  <a:schemeClr val="accent2">
                    <a:lumMod val="5000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1E3B7CDE-B03C-4339-A44E-20DABEF22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6926" y="3397245"/>
              <a:ext cx="1829413" cy="1094547"/>
            </a:xfrm>
            <a:custGeom>
              <a:avLst/>
              <a:gdLst>
                <a:gd name="T0" fmla="*/ 590 w 590"/>
                <a:gd name="T1" fmla="*/ 353 h 353"/>
                <a:gd name="T2" fmla="*/ 247 w 590"/>
                <a:gd name="T3" fmla="*/ 0 h 353"/>
                <a:gd name="T4" fmla="*/ 0 w 590"/>
                <a:gd name="T5" fmla="*/ 0 h 353"/>
                <a:gd name="T6" fmla="*/ 333 w 590"/>
                <a:gd name="T7" fmla="*/ 353 h 353"/>
                <a:gd name="T8" fmla="*/ 590 w 590"/>
                <a:gd name="T9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353">
                  <a:moveTo>
                    <a:pt x="590" y="353"/>
                  </a:moveTo>
                  <a:lnTo>
                    <a:pt x="247" y="0"/>
                  </a:lnTo>
                  <a:lnTo>
                    <a:pt x="0" y="0"/>
                  </a:lnTo>
                  <a:lnTo>
                    <a:pt x="333" y="353"/>
                  </a:lnTo>
                  <a:lnTo>
                    <a:pt x="590" y="353"/>
                  </a:lnTo>
                  <a:close/>
                </a:path>
              </a:pathLst>
            </a:custGeom>
            <a:gradFill flip="none" rotWithShape="1">
              <a:gsLst>
                <a:gs pos="41000">
                  <a:schemeClr val="accent3">
                    <a:lumMod val="50000"/>
                  </a:schemeClr>
                </a:gs>
                <a:gs pos="0">
                  <a:schemeClr val="accent2">
                    <a:lumMod val="5000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Freeform 28">
              <a:extLst>
                <a:ext uri="{FF2B5EF4-FFF2-40B4-BE49-F238E27FC236}">
                  <a16:creationId xmlns:a16="http://schemas.microsoft.com/office/drawing/2014/main" id="{A7CE819B-23B7-4DB4-82AB-FB09A9C39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5533" y="2925938"/>
              <a:ext cx="1844917" cy="1565854"/>
            </a:xfrm>
            <a:custGeom>
              <a:avLst/>
              <a:gdLst>
                <a:gd name="T0" fmla="*/ 595 w 595"/>
                <a:gd name="T1" fmla="*/ 0 h 505"/>
                <a:gd name="T2" fmla="*/ 348 w 595"/>
                <a:gd name="T3" fmla="*/ 0 h 505"/>
                <a:gd name="T4" fmla="*/ 413 w 595"/>
                <a:gd name="T5" fmla="*/ 67 h 505"/>
                <a:gd name="T6" fmla="*/ 0 w 595"/>
                <a:gd name="T7" fmla="*/ 505 h 505"/>
                <a:gd name="T8" fmla="*/ 257 w 595"/>
                <a:gd name="T9" fmla="*/ 505 h 505"/>
                <a:gd name="T10" fmla="*/ 537 w 595"/>
                <a:gd name="T11" fmla="*/ 186 h 505"/>
                <a:gd name="T12" fmla="*/ 595 w 595"/>
                <a:gd name="T13" fmla="*/ 242 h 505"/>
                <a:gd name="T14" fmla="*/ 595 w 595"/>
                <a:gd name="T1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5" h="505">
                  <a:moveTo>
                    <a:pt x="595" y="0"/>
                  </a:moveTo>
                  <a:lnTo>
                    <a:pt x="348" y="0"/>
                  </a:lnTo>
                  <a:lnTo>
                    <a:pt x="413" y="67"/>
                  </a:lnTo>
                  <a:lnTo>
                    <a:pt x="0" y="505"/>
                  </a:lnTo>
                  <a:lnTo>
                    <a:pt x="257" y="505"/>
                  </a:lnTo>
                  <a:lnTo>
                    <a:pt x="537" y="186"/>
                  </a:lnTo>
                  <a:lnTo>
                    <a:pt x="595" y="242"/>
                  </a:lnTo>
                  <a:lnTo>
                    <a:pt x="595" y="0"/>
                  </a:lnTo>
                  <a:close/>
                </a:path>
              </a:pathLst>
            </a:custGeom>
            <a:gradFill flip="none" rotWithShape="1">
              <a:gsLst>
                <a:gs pos="41000">
                  <a:schemeClr val="accent3">
                    <a:lumMod val="50000"/>
                  </a:schemeClr>
                </a:gs>
                <a:gs pos="0">
                  <a:schemeClr val="accent2">
                    <a:lumMod val="5000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21D6492B-95E5-44B1-A7C1-1602D2B1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9459" y="3397245"/>
              <a:ext cx="1829413" cy="1094547"/>
            </a:xfrm>
            <a:custGeom>
              <a:avLst/>
              <a:gdLst>
                <a:gd name="T0" fmla="*/ 0 w 590"/>
                <a:gd name="T1" fmla="*/ 353 h 353"/>
                <a:gd name="T2" fmla="*/ 343 w 590"/>
                <a:gd name="T3" fmla="*/ 0 h 353"/>
                <a:gd name="T4" fmla="*/ 590 w 590"/>
                <a:gd name="T5" fmla="*/ 0 h 353"/>
                <a:gd name="T6" fmla="*/ 257 w 590"/>
                <a:gd name="T7" fmla="*/ 353 h 353"/>
                <a:gd name="T8" fmla="*/ 0 w 590"/>
                <a:gd name="T9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353">
                  <a:moveTo>
                    <a:pt x="0" y="353"/>
                  </a:moveTo>
                  <a:lnTo>
                    <a:pt x="343" y="0"/>
                  </a:lnTo>
                  <a:lnTo>
                    <a:pt x="590" y="0"/>
                  </a:lnTo>
                  <a:lnTo>
                    <a:pt x="257" y="353"/>
                  </a:lnTo>
                  <a:lnTo>
                    <a:pt x="0" y="353"/>
                  </a:lnTo>
                  <a:close/>
                </a:path>
              </a:pathLst>
            </a:custGeom>
            <a:gradFill flip="none" rotWithShape="1">
              <a:gsLst>
                <a:gs pos="41000">
                  <a:schemeClr val="accent3">
                    <a:lumMod val="50000"/>
                  </a:schemeClr>
                </a:gs>
                <a:gs pos="0">
                  <a:schemeClr val="accent2">
                    <a:lumMod val="5000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EC8B9AF5-BC88-4B3B-B731-EA122FD7F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3000" y="3397245"/>
              <a:ext cx="1829413" cy="1094547"/>
            </a:xfrm>
            <a:custGeom>
              <a:avLst/>
              <a:gdLst>
                <a:gd name="T0" fmla="*/ 590 w 590"/>
                <a:gd name="T1" fmla="*/ 353 h 353"/>
                <a:gd name="T2" fmla="*/ 247 w 590"/>
                <a:gd name="T3" fmla="*/ 0 h 353"/>
                <a:gd name="T4" fmla="*/ 0 w 590"/>
                <a:gd name="T5" fmla="*/ 0 h 353"/>
                <a:gd name="T6" fmla="*/ 333 w 590"/>
                <a:gd name="T7" fmla="*/ 353 h 353"/>
                <a:gd name="T8" fmla="*/ 590 w 590"/>
                <a:gd name="T9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353">
                  <a:moveTo>
                    <a:pt x="590" y="353"/>
                  </a:moveTo>
                  <a:lnTo>
                    <a:pt x="247" y="0"/>
                  </a:lnTo>
                  <a:lnTo>
                    <a:pt x="0" y="0"/>
                  </a:lnTo>
                  <a:lnTo>
                    <a:pt x="333" y="353"/>
                  </a:lnTo>
                  <a:lnTo>
                    <a:pt x="590" y="353"/>
                  </a:lnTo>
                  <a:close/>
                </a:path>
              </a:pathLst>
            </a:custGeom>
            <a:gradFill flip="none" rotWithShape="1">
              <a:gsLst>
                <a:gs pos="41000">
                  <a:schemeClr val="accent3">
                    <a:lumMod val="50000"/>
                  </a:schemeClr>
                </a:gs>
                <a:gs pos="0">
                  <a:schemeClr val="accent2">
                    <a:lumMod val="50000"/>
                  </a:schemeClr>
                </a:gs>
                <a:gs pos="88000">
                  <a:schemeClr val="accent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A88179A-7100-4FA6-92F4-49B83E4F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97" y="802317"/>
            <a:ext cx="11224406" cy="1010444"/>
          </a:xfrm>
        </p:spPr>
        <p:txBody>
          <a:bodyPr>
            <a:normAutofit/>
          </a:bodyPr>
          <a:lstStyle/>
          <a:p>
            <a:r>
              <a:rPr kumimoji="1" lang="ko-KR" altLang="en-US" b="1" dirty="0" err="1">
                <a:latin typeface="Montserrat" pitchFamily="2" charset="0"/>
              </a:rPr>
              <a:t>경사하강법은</a:t>
            </a:r>
            <a:r>
              <a:rPr kumimoji="1" lang="ko-KR" altLang="en-US" b="1" dirty="0">
                <a:latin typeface="Montserrat" pitchFamily="2" charset="0"/>
              </a:rPr>
              <a:t> 왜 필요하지</a:t>
            </a:r>
            <a:r>
              <a:rPr kumimoji="1" lang="en-US" altLang="ko-KR" b="1" dirty="0">
                <a:latin typeface="Montserrat" pitchFamily="2" charset="0"/>
              </a:rPr>
              <a:t>?</a:t>
            </a:r>
            <a:endParaRPr kumimoji="1" lang="ko-Kore-KR" altLang="en-US" b="1" dirty="0">
              <a:latin typeface="Montserrat" pitchFamily="2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D78D918-D5EE-452D-95D5-0868AD48D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8000"/>
          </a:blip>
          <a:srcRect l="-1" r="21174" b="63743"/>
          <a:stretch/>
        </p:blipFill>
        <p:spPr>
          <a:xfrm>
            <a:off x="7543075" y="5434678"/>
            <a:ext cx="4648925" cy="142332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20B76E3-F7F6-4C76-AC59-8129C1C64369}"/>
              </a:ext>
            </a:extLst>
          </p:cNvPr>
          <p:cNvSpPr txBox="1"/>
          <p:nvPr/>
        </p:nvSpPr>
        <p:spPr>
          <a:xfrm>
            <a:off x="2672180" y="2199582"/>
            <a:ext cx="95198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solidFill>
                  <a:schemeClr val="tx2"/>
                </a:solidFill>
                <a:latin typeface="Montserrat" pitchFamily="2" charset="0"/>
              </a:rPr>
              <a:t>편미분을</a:t>
            </a:r>
            <a:r>
              <a:rPr kumimoji="1" lang="ko-KR" altLang="en-US" sz="2000" dirty="0">
                <a:solidFill>
                  <a:schemeClr val="tx2"/>
                </a:solidFill>
                <a:latin typeface="Montserrat" pitchFamily="2" charset="0"/>
              </a:rPr>
              <a:t> 통해서 오차를 수정을 </a:t>
            </a:r>
            <a:r>
              <a:rPr kumimoji="1" lang="ko-KR" altLang="en-US" sz="2000" dirty="0" err="1">
                <a:solidFill>
                  <a:schemeClr val="tx2"/>
                </a:solidFill>
                <a:latin typeface="Montserrat" pitchFamily="2" charset="0"/>
              </a:rPr>
              <a:t>해야하는데</a:t>
            </a:r>
            <a:r>
              <a:rPr kumimoji="1" lang="en-US" altLang="ko-KR" sz="2000" dirty="0">
                <a:solidFill>
                  <a:schemeClr val="tx2"/>
                </a:solidFill>
                <a:latin typeface="Montserrat" pitchFamily="2" charset="0"/>
              </a:rPr>
              <a:t>? </a:t>
            </a:r>
          </a:p>
          <a:p>
            <a:r>
              <a:rPr kumimoji="1" lang="ko-KR" altLang="en-US" sz="2000" dirty="0">
                <a:solidFill>
                  <a:schemeClr val="tx2"/>
                </a:solidFill>
                <a:latin typeface="Montserrat" pitchFamily="2" charset="0"/>
              </a:rPr>
              <a:t>과연 어디로 어떻게 </a:t>
            </a:r>
            <a:r>
              <a:rPr kumimoji="1" lang="ko-KR" altLang="en-US" sz="2000" dirty="0" err="1">
                <a:solidFill>
                  <a:schemeClr val="tx2"/>
                </a:solidFill>
                <a:latin typeface="Montserrat" pitchFamily="2" charset="0"/>
              </a:rPr>
              <a:t>수정해야할지</a:t>
            </a:r>
            <a:r>
              <a:rPr kumimoji="1" lang="ko-KR" altLang="en-US" sz="2000" dirty="0">
                <a:solidFill>
                  <a:schemeClr val="tx2"/>
                </a:solidFill>
                <a:latin typeface="Montserrat" pitchFamily="2" charset="0"/>
              </a:rPr>
              <a:t> 방향성이 </a:t>
            </a:r>
            <a:r>
              <a:rPr kumimoji="1" lang="ko-KR" altLang="en-US" sz="2000" dirty="0" err="1">
                <a:solidFill>
                  <a:schemeClr val="tx2"/>
                </a:solidFill>
                <a:latin typeface="Montserrat" pitchFamily="2" charset="0"/>
              </a:rPr>
              <a:t>정해져있지</a:t>
            </a:r>
            <a:r>
              <a:rPr kumimoji="1" lang="ko-KR" altLang="en-US" sz="2000" dirty="0">
                <a:solidFill>
                  <a:schemeClr val="tx2"/>
                </a:solidFill>
                <a:latin typeface="Montserrat" pitchFamily="2" charset="0"/>
              </a:rPr>
              <a:t> 않다</a:t>
            </a:r>
            <a:r>
              <a:rPr kumimoji="1" lang="en-US" altLang="ko-KR" sz="2000" dirty="0">
                <a:solidFill>
                  <a:schemeClr val="tx2"/>
                </a:solidFill>
                <a:latin typeface="Montserrat" pitchFamily="2" charset="0"/>
              </a:rPr>
              <a:t>.</a:t>
            </a:r>
          </a:p>
          <a:p>
            <a:r>
              <a:rPr kumimoji="1" lang="ko-KR" altLang="en-US" sz="2000" dirty="0">
                <a:solidFill>
                  <a:schemeClr val="tx2"/>
                </a:solidFill>
                <a:latin typeface="Montserrat" pitchFamily="2" charset="0"/>
              </a:rPr>
              <a:t>그 방향성을 정해주는 것이 </a:t>
            </a:r>
            <a:r>
              <a:rPr kumimoji="1" lang="ko-KR" altLang="en-US" sz="2000" dirty="0" err="1">
                <a:solidFill>
                  <a:schemeClr val="tx2"/>
                </a:solidFill>
                <a:latin typeface="Montserrat" pitchFamily="2" charset="0"/>
              </a:rPr>
              <a:t>경사하강법이다</a:t>
            </a:r>
            <a:r>
              <a:rPr kumimoji="1" lang="en-US" altLang="ko-KR" sz="2000" dirty="0">
                <a:solidFill>
                  <a:schemeClr val="tx2"/>
                </a:solidFill>
                <a:latin typeface="Montserrat" pitchFamily="2" charset="0"/>
              </a:rPr>
              <a:t>. </a:t>
            </a:r>
          </a:p>
          <a:p>
            <a:endParaRPr kumimoji="1" lang="en-US" altLang="ko-KR" sz="2000" dirty="0">
              <a:solidFill>
                <a:schemeClr val="tx2"/>
              </a:solidFill>
              <a:latin typeface="Montserrat" pitchFamily="2" charset="0"/>
            </a:endParaRPr>
          </a:p>
          <a:p>
            <a:r>
              <a:rPr kumimoji="1" lang="ko-KR" altLang="en-US" sz="2000" dirty="0">
                <a:solidFill>
                  <a:schemeClr val="tx2"/>
                </a:solidFill>
                <a:latin typeface="Montserrat" pitchFamily="2" charset="0"/>
              </a:rPr>
              <a:t>기울기가 </a:t>
            </a:r>
            <a:r>
              <a:rPr kumimoji="1" lang="en-US" altLang="ko-KR" sz="2000" dirty="0">
                <a:solidFill>
                  <a:schemeClr val="tx2"/>
                </a:solidFill>
                <a:latin typeface="Montserrat" pitchFamily="2" charset="0"/>
              </a:rPr>
              <a:t>0</a:t>
            </a:r>
            <a:r>
              <a:rPr kumimoji="1" lang="ko-KR" altLang="en-US" sz="2000" dirty="0">
                <a:solidFill>
                  <a:schemeClr val="tx2"/>
                </a:solidFill>
                <a:latin typeface="Montserrat" pitchFamily="2" charset="0"/>
              </a:rPr>
              <a:t>되는 지점이 오차가 최소화되는 지점이기 때문에</a:t>
            </a:r>
            <a:endParaRPr kumimoji="1" lang="ko-Kore-KR" altLang="en-US" sz="2000" dirty="0">
              <a:solidFill>
                <a:schemeClr val="tx2"/>
              </a:solidFill>
              <a:latin typeface="Montserrat" pitchFamily="2" charset="0"/>
            </a:endParaRPr>
          </a:p>
          <a:p>
            <a:r>
              <a:rPr kumimoji="1" lang="ko-KR" altLang="en-US" sz="2000" dirty="0">
                <a:solidFill>
                  <a:schemeClr val="tx2"/>
                </a:solidFill>
                <a:latin typeface="Montserrat" pitchFamily="2" charset="0"/>
              </a:rPr>
              <a:t>기울기가 가파르지 않는 쪽으로 이동을 하게 되는 것이고 성능이 </a:t>
            </a:r>
            <a:r>
              <a:rPr kumimoji="1" lang="ko-KR" altLang="en-US" sz="2000" dirty="0" err="1">
                <a:solidFill>
                  <a:schemeClr val="tx2"/>
                </a:solidFill>
                <a:latin typeface="Montserrat" pitchFamily="2" charset="0"/>
              </a:rPr>
              <a:t>향상이되는</a:t>
            </a:r>
            <a:r>
              <a:rPr kumimoji="1" lang="ko-KR" altLang="en-US" sz="2000" dirty="0">
                <a:solidFill>
                  <a:schemeClr val="tx2"/>
                </a:solidFill>
                <a:latin typeface="Montserrat" pitchFamily="2" charset="0"/>
              </a:rPr>
              <a:t> 것이다</a:t>
            </a:r>
            <a:r>
              <a:rPr kumimoji="1" lang="en-US" altLang="ko-KR" sz="2000" dirty="0">
                <a:solidFill>
                  <a:schemeClr val="tx2"/>
                </a:solidFill>
                <a:latin typeface="Montserrat" pitchFamily="2" charset="0"/>
              </a:rPr>
              <a:t>.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5798915-EDBE-4B35-968B-5DD1CA3D1472}"/>
              </a:ext>
            </a:extLst>
          </p:cNvPr>
          <p:cNvSpPr txBox="1"/>
          <p:nvPr/>
        </p:nvSpPr>
        <p:spPr>
          <a:xfrm>
            <a:off x="491072" y="543786"/>
            <a:ext cx="32615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50" dirty="0">
                <a:solidFill>
                  <a:schemeClr val="bg1"/>
                </a:solidFill>
                <a:latin typeface="Montserrat" pitchFamily="2" charset="0"/>
              </a:rPr>
              <a:t>ARTIFICIAL </a:t>
            </a:r>
          </a:p>
          <a:p>
            <a:r>
              <a:rPr kumimoji="1" lang="en-US" altLang="ko-Kore-KR" sz="1050" dirty="0">
                <a:solidFill>
                  <a:schemeClr val="bg1"/>
                </a:solidFill>
                <a:latin typeface="Montserrat" pitchFamily="2" charset="0"/>
              </a:rPr>
              <a:t>INTELLIGENCE </a:t>
            </a:r>
          </a:p>
          <a:p>
            <a:r>
              <a:rPr kumimoji="1" lang="en-US" altLang="ko-Kore-KR" sz="1050" dirty="0">
                <a:solidFill>
                  <a:schemeClr val="bg1"/>
                </a:solidFill>
                <a:latin typeface="Montserrat" pitchFamily="2" charset="0"/>
              </a:rPr>
              <a:t>TECHNOLOGY  </a:t>
            </a:r>
            <a:endParaRPr kumimoji="1" lang="ko-Kore-KR" altLang="en-US" sz="105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60F3003-46C6-46DC-96C4-D31CE1FA86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15000"/>
          </a:blip>
          <a:srcRect l="17685" r="15533" b="53465"/>
          <a:stretch/>
        </p:blipFill>
        <p:spPr>
          <a:xfrm rot="5400000">
            <a:off x="-806448" y="4045093"/>
            <a:ext cx="3977687" cy="18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1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E910027D-8B99-5641-BF91-7058970734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11" r="2111"/>
          <a:stretch>
            <a:fillRect/>
          </a:stretch>
        </p:blipFill>
        <p:spPr/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0A00718-2D9C-4D42-A0E0-266E5C37AD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33000">
                <a:schemeClr val="accent1">
                  <a:lumMod val="45000"/>
                  <a:lumOff val="55000"/>
                  <a:alpha val="42000"/>
                </a:schemeClr>
              </a:gs>
              <a:gs pos="80000">
                <a:schemeClr val="accent2">
                  <a:lumMod val="50000"/>
                  <a:alpha val="19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2B1004-117E-F24D-B0CC-A1A0E6FADF8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946314" y="674188"/>
            <a:ext cx="2052637" cy="22606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D88928-61E4-B240-A643-AFB6140B7C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28864" r="6952"/>
          <a:stretch/>
        </p:blipFill>
        <p:spPr>
          <a:xfrm rot="5400000">
            <a:off x="8442289" y="3108288"/>
            <a:ext cx="4071412" cy="3428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469E33-887C-D94B-8025-86A10BEEB461}"/>
              </a:ext>
            </a:extLst>
          </p:cNvPr>
          <p:cNvSpPr txBox="1"/>
          <p:nvPr/>
        </p:nvSpPr>
        <p:spPr>
          <a:xfrm rot="16200000">
            <a:off x="-2786519" y="3275110"/>
            <a:ext cx="6858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chemeClr val="bg1"/>
                </a:solidFill>
                <a:latin typeface="Montserrat" pitchFamily="2" charset="0"/>
              </a:rPr>
              <a:t>ARTIFICIAL INTELLIGENCE TECHNOLOGY</a:t>
            </a:r>
            <a:endParaRPr kumimoji="1" lang="ko-Kore-KR" altLang="en-US" sz="14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FACB34-A425-A441-9767-72516B95E2B2}"/>
              </a:ext>
            </a:extLst>
          </p:cNvPr>
          <p:cNvSpPr/>
          <p:nvPr/>
        </p:nvSpPr>
        <p:spPr>
          <a:xfrm>
            <a:off x="0" y="674188"/>
            <a:ext cx="115995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latinLnBrk="1"/>
            <a:r>
              <a:rPr lang="en-US" altLang="ko-KR" sz="72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26539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000000"/>
      </a:dk1>
      <a:lt1>
        <a:srgbClr val="FFFFFF"/>
      </a:lt1>
      <a:dk2>
        <a:srgbClr val="340354"/>
      </a:dk2>
      <a:lt2>
        <a:srgbClr val="FFFFFF"/>
      </a:lt2>
      <a:accent1>
        <a:srgbClr val="7108B6"/>
      </a:accent1>
      <a:accent2>
        <a:srgbClr val="560BAC"/>
      </a:accent2>
      <a:accent3>
        <a:srgbClr val="390CA2"/>
      </a:accent3>
      <a:accent4>
        <a:srgbClr val="3F37C9"/>
      </a:accent4>
      <a:accent5>
        <a:srgbClr val="B1159C"/>
      </a:accent5>
      <a:accent6>
        <a:srgbClr val="F52584"/>
      </a:accent6>
      <a:hlink>
        <a:srgbClr val="4361EE"/>
      </a:hlink>
      <a:folHlink>
        <a:srgbClr val="4795EF"/>
      </a:folHlink>
    </a:clrScheme>
    <a:fontScheme name="사용자 지정 639">
      <a:majorFont>
        <a:latin typeface="Bebas Neue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314</Words>
  <Application>Microsoft Office PowerPoint</Application>
  <PresentationFormat>와이드스크린</PresentationFormat>
  <Paragraphs>63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Montserrat</vt:lpstr>
      <vt:lpstr>맑은 고딕</vt:lpstr>
      <vt:lpstr>Bebas Neue</vt:lpstr>
      <vt:lpstr>Office 테마</vt:lpstr>
      <vt:lpstr>PowerPoint 프레젠테이션</vt:lpstr>
      <vt:lpstr>PowerPoint 프레젠테이션</vt:lpstr>
      <vt:lpstr>역전파는 왜 하는가?</vt:lpstr>
      <vt:lpstr>PowerPoint 프레젠테이션</vt:lpstr>
      <vt:lpstr>경사하강법은 왜 필요하지?</vt:lpstr>
      <vt:lpstr>PowerPoint 프레젠테이션</vt:lpstr>
    </vt:vector>
  </TitlesOfParts>
  <Manager>예스폼 디자인팀</Manager>
  <Company>(주)예스폼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파워포인트</dc:title>
  <dc:subject>파워포인트 템플릿, 파워포인트 배경, PPT 템플릿, 프리젠테이션, 다이어그램, 차트</dc:subject>
  <dc:creator>YESFORM by CM.LIM</dc:creator>
  <cp:keywords>PPT, PPT Templates, Presentation, Diagram, Chart, Yesform, Google slides, Keynote, 예스폼, 배경PPT</cp:keywords>
  <dc:description>본 문서의 저작권은 예스폼(YESFORM)에 있으며 무단 복제 배포시 법적인 제재를 받을 수 있습니다.</dc:description>
  <cp:lastModifiedBy>user</cp:lastModifiedBy>
  <cp:revision>8</cp:revision>
  <dcterms:created xsi:type="dcterms:W3CDTF">2021-03-10T04:27:23Z</dcterms:created>
  <dcterms:modified xsi:type="dcterms:W3CDTF">2021-04-06T02:41:30Z</dcterms:modified>
  <cp:category>http://powerpoint.yesform.com/</cp:category>
</cp:coreProperties>
</file>